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2" r:id="rId3"/>
    <p:sldId id="279" r:id="rId4"/>
    <p:sldId id="452" r:id="rId5"/>
    <p:sldId id="454" r:id="rId6"/>
    <p:sldId id="398" r:id="rId7"/>
    <p:sldId id="400" r:id="rId8"/>
    <p:sldId id="444" r:id="rId9"/>
    <p:sldId id="453" r:id="rId10"/>
    <p:sldId id="386" r:id="rId11"/>
    <p:sldId id="457" r:id="rId12"/>
    <p:sldId id="455" r:id="rId13"/>
    <p:sldId id="456" r:id="rId14"/>
    <p:sldId id="458" r:id="rId15"/>
    <p:sldId id="459" r:id="rId16"/>
    <p:sldId id="460" r:id="rId17"/>
    <p:sldId id="440" r:id="rId18"/>
    <p:sldId id="443" r:id="rId19"/>
    <p:sldId id="461" r:id="rId20"/>
    <p:sldId id="261" r:id="rId21"/>
  </p:sldIdLst>
  <p:sldSz cx="9144000" cy="6858000" type="screen4x3"/>
  <p:notesSz cx="6858000" cy="9144000"/>
  <p:embeddedFontLst>
    <p:embeddedFont>
      <p:font typeface="Arial Unicode MS" panose="020B0604020202020204" charset="-128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Ericsson Capital TT" panose="02000503000000020004" pitchFamily="2" charset="0"/>
      <p:regular r:id="rId29"/>
    </p:embeddedFont>
    <p:embeddedFont>
      <p:font typeface="Ericsson Hilda Light" panose="00000400000000000000" pitchFamily="2" charset="0"/>
      <p:regular r:id="rId30"/>
    </p:embeddedFont>
    <p:embeddedFont>
      <p:font typeface="Impact" panose="020B0806030902050204" pitchFamily="34" charset="0"/>
      <p:regular r:id="rId31"/>
    </p:embeddedFont>
    <p:embeddedFont>
      <p:font typeface="Stencil" panose="040409050D0802020404" pitchFamily="82" charset="0"/>
      <p:regular r:id="rId3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67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663">
          <p15:clr>
            <a:srgbClr val="A4A3A4"/>
          </p15:clr>
        </p15:guide>
        <p15:guide id="4" orient="horz" pos="2262">
          <p15:clr>
            <a:srgbClr val="A4A3A4"/>
          </p15:clr>
        </p15:guide>
        <p15:guide id="5" orient="horz" pos="2171">
          <p15:clr>
            <a:srgbClr val="A4A3A4"/>
          </p15:clr>
        </p15:guide>
        <p15:guide id="6" orient="horz" pos="3566">
          <p15:clr>
            <a:srgbClr val="A4A3A4"/>
          </p15:clr>
        </p15:guide>
        <p15:guide id="7" pos="5511">
          <p15:clr>
            <a:srgbClr val="A4A3A4"/>
          </p15:clr>
        </p15:guide>
        <p15:guide id="8" pos="1941">
          <p15:clr>
            <a:srgbClr val="A4A3A4"/>
          </p15:clr>
        </p15:guide>
        <p15:guide id="9" pos="3818">
          <p15:clr>
            <a:srgbClr val="A4A3A4"/>
          </p15:clr>
        </p15:guide>
        <p15:guide id="10" pos="3727">
          <p15:clr>
            <a:srgbClr val="A4A3A4"/>
          </p15:clr>
        </p15:guide>
        <p15:guide id="11" pos="2834">
          <p15:clr>
            <a:srgbClr val="A4A3A4"/>
          </p15:clr>
        </p15:guide>
        <p15:guide id="12" pos="2926">
          <p15:clr>
            <a:srgbClr val="A4A3A4"/>
          </p15:clr>
        </p15:guide>
        <p15:guide id="13" pos="248">
          <p15:clr>
            <a:srgbClr val="A4A3A4"/>
          </p15:clr>
        </p15:guide>
        <p15:guide id="14" pos="20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3399"/>
    <a:srgbClr val="CC0000"/>
    <a:srgbClr val="000099"/>
    <a:srgbClr val="E32119"/>
    <a:srgbClr val="00A9D4"/>
    <a:srgbClr val="007B78"/>
    <a:srgbClr val="89BA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71" autoAdjust="0"/>
  </p:normalViewPr>
  <p:slideViewPr>
    <p:cSldViewPr>
      <p:cViewPr varScale="1">
        <p:scale>
          <a:sx n="67" d="100"/>
          <a:sy n="67" d="100"/>
        </p:scale>
        <p:origin x="1076" y="32"/>
      </p:cViewPr>
      <p:guideLst>
        <p:guide orient="horz" pos="867"/>
        <p:guide orient="horz" pos="4110"/>
        <p:guide orient="horz" pos="663"/>
        <p:guide orient="horz" pos="2262"/>
        <p:guide orient="horz" pos="2171"/>
        <p:guide orient="horz" pos="3566"/>
        <p:guide pos="5511"/>
        <p:guide pos="1941"/>
        <p:guide pos="3818"/>
        <p:guide pos="3727"/>
        <p:guide pos="2834"/>
        <p:guide pos="2926"/>
        <p:guide pos="248"/>
        <p:guide pos="203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BF3A2CD2-6F92-49D4-BDB1-719FC1DB505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EIL/PFG/D Rakesh Kumar 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527C324-D135-40B0-B3CD-FBE775BDCBA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2019-10-17 </a:t>
            </a:r>
          </a:p>
        </p:txBody>
      </p:sp>
      <p:sp>
        <p:nvSpPr>
          <p:cNvPr id="79876" name="Rectangle 4">
            <a:extLst>
              <a:ext uri="{FF2B5EF4-FFF2-40B4-BE49-F238E27FC236}">
                <a16:creationId xmlns:a16="http://schemas.microsoft.com/office/drawing/2014/main" id="{0E566F30-316D-4F76-B7DB-1540446E549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Occupational Health &amp; Safety Training </a:t>
            </a:r>
          </a:p>
        </p:txBody>
      </p:sp>
      <p:sp>
        <p:nvSpPr>
          <p:cNvPr id="79877" name="Rectangle 5">
            <a:extLst>
              <a:ext uri="{FF2B5EF4-FFF2-40B4-BE49-F238E27FC236}">
                <a16:creationId xmlns:a16="http://schemas.microsoft.com/office/drawing/2014/main" id="{E4EF5C4F-115C-4DFB-87B0-457D74F730A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AA66D0E-0A6C-4997-985F-DB45034C24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1D0108A-382A-435C-ABFF-D399EF4EEF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EIL/PFG/D Rakesh Kumar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A7DC7C-FEC6-4105-9784-A90BE33AAA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2019-10-17 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549B6947-76B0-45CD-B987-D3103C3191F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CCD6EDF2-0355-40DE-882C-57775654223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Klicka här för att ändra format på bakgrundstexten</a:t>
            </a:r>
          </a:p>
          <a:p>
            <a:pPr lvl="1"/>
            <a:r>
              <a:rPr lang="en-US" noProof="0"/>
              <a:t>Nivå två</a:t>
            </a:r>
          </a:p>
          <a:p>
            <a:pPr lvl="2"/>
            <a:r>
              <a:rPr lang="en-US" noProof="0"/>
              <a:t>Nivå tre</a:t>
            </a:r>
          </a:p>
          <a:p>
            <a:pPr lvl="3"/>
            <a:r>
              <a:rPr lang="en-US" noProof="0"/>
              <a:t>Nivå fyra</a:t>
            </a:r>
          </a:p>
          <a:p>
            <a:pPr lvl="4"/>
            <a:r>
              <a:rPr lang="en-US" noProof="0"/>
              <a:t>Nivå fem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89A8253F-A8F3-44BC-859F-39E43556F30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Occupational Health &amp; Safety Training </a:t>
            </a: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5639C15F-DF7D-40D0-B1B8-013F89B6C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A8786A9-633E-4081-8C76-7B937ACACE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054B494B-CBD8-415F-9A0F-8599F01B18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D62496B-6F2B-4225-9991-6861304F06E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48132" name="Rectangle 6">
            <a:extLst>
              <a:ext uri="{FF2B5EF4-FFF2-40B4-BE49-F238E27FC236}">
                <a16:creationId xmlns:a16="http://schemas.microsoft.com/office/drawing/2014/main" id="{0ACE33E4-E621-46E6-AF8D-DE26D6F0C1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7173" name="Rectangle 7">
            <a:extLst>
              <a:ext uri="{FF2B5EF4-FFF2-40B4-BE49-F238E27FC236}">
                <a16:creationId xmlns:a16="http://schemas.microsoft.com/office/drawing/2014/main" id="{7F14602E-EC6A-4A6D-AAE6-BAC18A6FD6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7AE6D3-A13E-4822-BDE7-DB1203E25A7B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7174" name="Rectangle 2">
            <a:extLst>
              <a:ext uri="{FF2B5EF4-FFF2-40B4-BE49-F238E27FC236}">
                <a16:creationId xmlns:a16="http://schemas.microsoft.com/office/drawing/2014/main" id="{58190F1E-7CE3-4E9A-8F13-B90DD95875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5" name="Rectangle 3">
            <a:extLst>
              <a:ext uri="{FF2B5EF4-FFF2-40B4-BE49-F238E27FC236}">
                <a16:creationId xmlns:a16="http://schemas.microsoft.com/office/drawing/2014/main" id="{7FC13C89-0AC2-43BB-BC2C-57409AC1D4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09E09AA2-5445-443A-A60F-69F25F5817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A3B7BEF7-1EA4-4C6E-8866-120D4359C5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D2C72-7610-45A6-BD3F-76F0AA775E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2019-10-17 </a:t>
            </a:r>
            <a:endParaRPr lang="en-US" dirty="0"/>
          </a:p>
        </p:txBody>
      </p:sp>
      <p:sp>
        <p:nvSpPr>
          <p:cNvPr id="25605" name="Slide Number Placeholder 4">
            <a:extLst>
              <a:ext uri="{FF2B5EF4-FFF2-40B4-BE49-F238E27FC236}">
                <a16:creationId xmlns:a16="http://schemas.microsoft.com/office/drawing/2014/main" id="{A2CB88C9-CFA1-43F1-BE8A-6BB31568F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E4A0E3-216A-4FEC-8067-A8948EBB9379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CEB67159-4C36-4C96-B545-348661B668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EIL/PFG/D Rakesh Kumar 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692D3A-65F1-4D73-A6E6-A5F6717EDF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Occupational Health &amp; Safety Training 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EE01FA84-67DF-445A-8781-43B642CFE5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BCE7769D-BDFE-4C87-8B17-3B3EF7E5D3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43DC5DD-A73D-41E3-AE55-0B98DD16950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EIL/PFG/D Rakesh Kumar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B2DBC-4AEE-4177-BC57-E74A3C90B0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2019-10-17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CBE06-B6AE-4437-A29A-39F13C11E7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Occupational Health &amp; Safety Training </a:t>
            </a:r>
          </a:p>
        </p:txBody>
      </p:sp>
      <p:sp>
        <p:nvSpPr>
          <p:cNvPr id="27655" name="Slide Number Placeholder 6">
            <a:extLst>
              <a:ext uri="{FF2B5EF4-FFF2-40B4-BE49-F238E27FC236}">
                <a16:creationId xmlns:a16="http://schemas.microsoft.com/office/drawing/2014/main" id="{F6D680AE-3837-4D9B-9556-EB59041174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98BB75-9B27-4F95-B27D-048B9859024B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ABFE53CA-2B3D-4CA9-8D81-0A3BCAB6D9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B8BBB15C-4296-46BD-B71B-3FBE5DC56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9876" name="Header Placeholder 3">
            <a:extLst>
              <a:ext uri="{FF2B5EF4-FFF2-40B4-BE49-F238E27FC236}">
                <a16:creationId xmlns:a16="http://schemas.microsoft.com/office/drawing/2014/main" id="{FBF1AF3B-7142-409D-8E31-35C50BADEC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79877" name="Date Placeholder 4">
            <a:extLst>
              <a:ext uri="{FF2B5EF4-FFF2-40B4-BE49-F238E27FC236}">
                <a16:creationId xmlns:a16="http://schemas.microsoft.com/office/drawing/2014/main" id="{E1E97657-2518-4CFD-8F3A-BCE6B69C1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79878" name="Footer Placeholder 5">
            <a:extLst>
              <a:ext uri="{FF2B5EF4-FFF2-40B4-BE49-F238E27FC236}">
                <a16:creationId xmlns:a16="http://schemas.microsoft.com/office/drawing/2014/main" id="{B5A87DF0-1A78-4696-87D8-070CCCCCD4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29703" name="Slide Number Placeholder 6">
            <a:extLst>
              <a:ext uri="{FF2B5EF4-FFF2-40B4-BE49-F238E27FC236}">
                <a16:creationId xmlns:a16="http://schemas.microsoft.com/office/drawing/2014/main" id="{B229CC88-EA61-49EB-999F-8B9600B65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E22D39-EE91-40A9-8577-5933842E204E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DFC1ECE4-69CD-4BD3-8B69-8C8FDE69C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0086C0CB-2E28-4B02-843F-03E4ADE4A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9876" name="Header Placeholder 3">
            <a:extLst>
              <a:ext uri="{FF2B5EF4-FFF2-40B4-BE49-F238E27FC236}">
                <a16:creationId xmlns:a16="http://schemas.microsoft.com/office/drawing/2014/main" id="{FBF1AF3B-7142-409D-8E31-35C50BADEC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79877" name="Date Placeholder 4">
            <a:extLst>
              <a:ext uri="{FF2B5EF4-FFF2-40B4-BE49-F238E27FC236}">
                <a16:creationId xmlns:a16="http://schemas.microsoft.com/office/drawing/2014/main" id="{E1E97657-2518-4CFD-8F3A-BCE6B69C1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79878" name="Footer Placeholder 5">
            <a:extLst>
              <a:ext uri="{FF2B5EF4-FFF2-40B4-BE49-F238E27FC236}">
                <a16:creationId xmlns:a16="http://schemas.microsoft.com/office/drawing/2014/main" id="{B5A87DF0-1A78-4696-87D8-070CCCCCD4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31751" name="Slide Number Placeholder 6">
            <a:extLst>
              <a:ext uri="{FF2B5EF4-FFF2-40B4-BE49-F238E27FC236}">
                <a16:creationId xmlns:a16="http://schemas.microsoft.com/office/drawing/2014/main" id="{18E4DE7D-CA1D-4298-ADB2-85400652F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DA76C6-7F7A-4507-B801-3AA0799E662A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B4678949-6848-44F0-B458-8BC66828F1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209E15FF-6677-4C52-8217-7F2A79D32C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9876" name="Header Placeholder 3">
            <a:extLst>
              <a:ext uri="{FF2B5EF4-FFF2-40B4-BE49-F238E27FC236}">
                <a16:creationId xmlns:a16="http://schemas.microsoft.com/office/drawing/2014/main" id="{FBF1AF3B-7142-409D-8E31-35C50BADEC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79877" name="Date Placeholder 4">
            <a:extLst>
              <a:ext uri="{FF2B5EF4-FFF2-40B4-BE49-F238E27FC236}">
                <a16:creationId xmlns:a16="http://schemas.microsoft.com/office/drawing/2014/main" id="{E1E97657-2518-4CFD-8F3A-BCE6B69C1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79878" name="Footer Placeholder 5">
            <a:extLst>
              <a:ext uri="{FF2B5EF4-FFF2-40B4-BE49-F238E27FC236}">
                <a16:creationId xmlns:a16="http://schemas.microsoft.com/office/drawing/2014/main" id="{B5A87DF0-1A78-4696-87D8-070CCCCCD4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33799" name="Slide Number Placeholder 6">
            <a:extLst>
              <a:ext uri="{FF2B5EF4-FFF2-40B4-BE49-F238E27FC236}">
                <a16:creationId xmlns:a16="http://schemas.microsoft.com/office/drawing/2014/main" id="{3DDECBDA-2D0B-4855-9774-56822D74C2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A799D8-0BC0-43EA-8D38-517CE0C83CBC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540358EB-3AF6-4BA1-BE9A-8A7E28BD8D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5C054C05-19A3-4B0F-B5DF-1CAAD55942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9876" name="Header Placeholder 3">
            <a:extLst>
              <a:ext uri="{FF2B5EF4-FFF2-40B4-BE49-F238E27FC236}">
                <a16:creationId xmlns:a16="http://schemas.microsoft.com/office/drawing/2014/main" id="{FBF1AF3B-7142-409D-8E31-35C50BADEC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79877" name="Date Placeholder 4">
            <a:extLst>
              <a:ext uri="{FF2B5EF4-FFF2-40B4-BE49-F238E27FC236}">
                <a16:creationId xmlns:a16="http://schemas.microsoft.com/office/drawing/2014/main" id="{E1E97657-2518-4CFD-8F3A-BCE6B69C1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79878" name="Footer Placeholder 5">
            <a:extLst>
              <a:ext uri="{FF2B5EF4-FFF2-40B4-BE49-F238E27FC236}">
                <a16:creationId xmlns:a16="http://schemas.microsoft.com/office/drawing/2014/main" id="{B5A87DF0-1A78-4696-87D8-070CCCCCD4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35847" name="Slide Number Placeholder 6">
            <a:extLst>
              <a:ext uri="{FF2B5EF4-FFF2-40B4-BE49-F238E27FC236}">
                <a16:creationId xmlns:a16="http://schemas.microsoft.com/office/drawing/2014/main" id="{616F76D8-3169-43B7-A59E-6F1D3F6E0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9A79DE-B23A-40F2-84B4-6BDB8C81D427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2C7DB225-001C-4F5B-ADD1-92386135B1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7D269224-39BF-4B58-B048-814713557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9876" name="Header Placeholder 3">
            <a:extLst>
              <a:ext uri="{FF2B5EF4-FFF2-40B4-BE49-F238E27FC236}">
                <a16:creationId xmlns:a16="http://schemas.microsoft.com/office/drawing/2014/main" id="{FBF1AF3B-7142-409D-8E31-35C50BADEC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79877" name="Date Placeholder 4">
            <a:extLst>
              <a:ext uri="{FF2B5EF4-FFF2-40B4-BE49-F238E27FC236}">
                <a16:creationId xmlns:a16="http://schemas.microsoft.com/office/drawing/2014/main" id="{E1E97657-2518-4CFD-8F3A-BCE6B69C1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79878" name="Footer Placeholder 5">
            <a:extLst>
              <a:ext uri="{FF2B5EF4-FFF2-40B4-BE49-F238E27FC236}">
                <a16:creationId xmlns:a16="http://schemas.microsoft.com/office/drawing/2014/main" id="{B5A87DF0-1A78-4696-87D8-070CCCCCD4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37895" name="Slide Number Placeholder 6">
            <a:extLst>
              <a:ext uri="{FF2B5EF4-FFF2-40B4-BE49-F238E27FC236}">
                <a16:creationId xmlns:a16="http://schemas.microsoft.com/office/drawing/2014/main" id="{0E00AD43-61E3-4F86-94BB-56748F8B8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36E6CB-1E39-4B2A-9B87-BDF475A8B24A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D3FF181F-095F-4219-A4BC-C9D49F779C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C6929B60-569E-4520-8331-109D3E541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9876" name="Header Placeholder 3">
            <a:extLst>
              <a:ext uri="{FF2B5EF4-FFF2-40B4-BE49-F238E27FC236}">
                <a16:creationId xmlns:a16="http://schemas.microsoft.com/office/drawing/2014/main" id="{FBF1AF3B-7142-409D-8E31-35C50BADEC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79877" name="Date Placeholder 4">
            <a:extLst>
              <a:ext uri="{FF2B5EF4-FFF2-40B4-BE49-F238E27FC236}">
                <a16:creationId xmlns:a16="http://schemas.microsoft.com/office/drawing/2014/main" id="{E1E97657-2518-4CFD-8F3A-BCE6B69C1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2019-11-11 </a:t>
            </a:r>
          </a:p>
        </p:txBody>
      </p:sp>
      <p:sp>
        <p:nvSpPr>
          <p:cNvPr id="79878" name="Footer Placeholder 5">
            <a:extLst>
              <a:ext uri="{FF2B5EF4-FFF2-40B4-BE49-F238E27FC236}">
                <a16:creationId xmlns:a16="http://schemas.microsoft.com/office/drawing/2014/main" id="{B5A87DF0-1A78-4696-87D8-070CCCCCD4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39943" name="Slide Number Placeholder 6">
            <a:extLst>
              <a:ext uri="{FF2B5EF4-FFF2-40B4-BE49-F238E27FC236}">
                <a16:creationId xmlns:a16="http://schemas.microsoft.com/office/drawing/2014/main" id="{62C5CF38-8456-45F3-97BF-F0827C19C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5E921B-160E-4198-995D-D9406EAB5FF3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AB51FC3C-9EE3-4527-9E24-75D572034E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AFEDDCE3-64BE-42F7-91F2-925EA01E02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9876" name="Header Placeholder 3">
            <a:extLst>
              <a:ext uri="{FF2B5EF4-FFF2-40B4-BE49-F238E27FC236}">
                <a16:creationId xmlns:a16="http://schemas.microsoft.com/office/drawing/2014/main" id="{FBF1AF3B-7142-409D-8E31-35C50BADEC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79877" name="Date Placeholder 4">
            <a:extLst>
              <a:ext uri="{FF2B5EF4-FFF2-40B4-BE49-F238E27FC236}">
                <a16:creationId xmlns:a16="http://schemas.microsoft.com/office/drawing/2014/main" id="{E1E97657-2518-4CFD-8F3A-BCE6B69C1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2019-11-11 </a:t>
            </a:r>
          </a:p>
        </p:txBody>
      </p:sp>
      <p:sp>
        <p:nvSpPr>
          <p:cNvPr id="79878" name="Footer Placeholder 5">
            <a:extLst>
              <a:ext uri="{FF2B5EF4-FFF2-40B4-BE49-F238E27FC236}">
                <a16:creationId xmlns:a16="http://schemas.microsoft.com/office/drawing/2014/main" id="{B5A87DF0-1A78-4696-87D8-070CCCCCD4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41991" name="Slide Number Placeholder 6">
            <a:extLst>
              <a:ext uri="{FF2B5EF4-FFF2-40B4-BE49-F238E27FC236}">
                <a16:creationId xmlns:a16="http://schemas.microsoft.com/office/drawing/2014/main" id="{4A9167AF-C585-4894-90A0-3C7FD92DE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9C5AA7-F6B4-4938-B2C4-2B9CC99DCA5D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9C9AF522-5A27-4418-9877-B4C34A9072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F8B11D00-F2B7-4D7F-B057-556ECE8FEC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9876" name="Header Placeholder 3">
            <a:extLst>
              <a:ext uri="{FF2B5EF4-FFF2-40B4-BE49-F238E27FC236}">
                <a16:creationId xmlns:a16="http://schemas.microsoft.com/office/drawing/2014/main" id="{FBF1AF3B-7142-409D-8E31-35C50BADEC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79877" name="Date Placeholder 4">
            <a:extLst>
              <a:ext uri="{FF2B5EF4-FFF2-40B4-BE49-F238E27FC236}">
                <a16:creationId xmlns:a16="http://schemas.microsoft.com/office/drawing/2014/main" id="{E1E97657-2518-4CFD-8F3A-BCE6B69C1B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2019-11-11 </a:t>
            </a:r>
          </a:p>
        </p:txBody>
      </p:sp>
      <p:sp>
        <p:nvSpPr>
          <p:cNvPr id="79878" name="Footer Placeholder 5">
            <a:extLst>
              <a:ext uri="{FF2B5EF4-FFF2-40B4-BE49-F238E27FC236}">
                <a16:creationId xmlns:a16="http://schemas.microsoft.com/office/drawing/2014/main" id="{B5A87DF0-1A78-4696-87D8-070CCCCCD4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44039" name="Slide Number Placeholder 6">
            <a:extLst>
              <a:ext uri="{FF2B5EF4-FFF2-40B4-BE49-F238E27FC236}">
                <a16:creationId xmlns:a16="http://schemas.microsoft.com/office/drawing/2014/main" id="{AB1124FA-8025-4FEE-B8F8-F232C01EA2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BC6D29-070E-4011-A36D-9D42CB00D469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0410194A-BD39-4F0B-83D6-CA9F70B23A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C4300F71-14F9-4C8A-B32C-A8D0B9DE29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6" name="Header Placeholder 3">
            <a:extLst>
              <a:ext uri="{FF2B5EF4-FFF2-40B4-BE49-F238E27FC236}">
                <a16:creationId xmlns:a16="http://schemas.microsoft.com/office/drawing/2014/main" id="{DA9EF786-CFD5-41AB-8909-4FC0545407A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49157" name="Date Placeholder 4">
            <a:extLst>
              <a:ext uri="{FF2B5EF4-FFF2-40B4-BE49-F238E27FC236}">
                <a16:creationId xmlns:a16="http://schemas.microsoft.com/office/drawing/2014/main" id="{8013EF50-ED68-4AEC-B861-CEEC5DFEAF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49158" name="Footer Placeholder 5">
            <a:extLst>
              <a:ext uri="{FF2B5EF4-FFF2-40B4-BE49-F238E27FC236}">
                <a16:creationId xmlns:a16="http://schemas.microsoft.com/office/drawing/2014/main" id="{340C35C3-C8AB-45DF-AF99-E1B3C70E28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9223" name="Slide Number Placeholder 6">
            <a:extLst>
              <a:ext uri="{FF2B5EF4-FFF2-40B4-BE49-F238E27FC236}">
                <a16:creationId xmlns:a16="http://schemas.microsoft.com/office/drawing/2014/main" id="{EF98534A-7ECD-40C0-B0D4-E3147308CE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868E55-FFC5-4EC9-980C-35CAC5A0A795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CCA15113-0F50-466C-8B85-8030D759EA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26E40D62-4F3F-41E6-889E-D03614FF9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6D87F04-A427-41B2-8CD2-2ADD81E121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00EBC-FE51-4378-9B76-0413198FCB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2018-10-09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254F6-AF9C-49D5-A46F-DB189A574D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endParaRPr lang="en-US" dirty="0"/>
          </a:p>
        </p:txBody>
      </p:sp>
      <p:sp>
        <p:nvSpPr>
          <p:cNvPr id="46087" name="Slide Number Placeholder 6">
            <a:extLst>
              <a:ext uri="{FF2B5EF4-FFF2-40B4-BE49-F238E27FC236}">
                <a16:creationId xmlns:a16="http://schemas.microsoft.com/office/drawing/2014/main" id="{BDBE4DC6-3457-40FF-94E2-5921EFCD1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D0E1E52-1953-4002-8655-1060DD0A1EFB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F99A5BBF-FAED-404D-9B19-3BD172C8AF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19B3C849-DDB2-41DB-84A9-94FDA8BDC3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9396" name="Header Placeholder 3">
            <a:extLst>
              <a:ext uri="{FF2B5EF4-FFF2-40B4-BE49-F238E27FC236}">
                <a16:creationId xmlns:a16="http://schemas.microsoft.com/office/drawing/2014/main" id="{DDAAF5A1-78FC-47ED-BB34-FECB527CDC9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59397" name="Date Placeholder 4">
            <a:extLst>
              <a:ext uri="{FF2B5EF4-FFF2-40B4-BE49-F238E27FC236}">
                <a16:creationId xmlns:a16="http://schemas.microsoft.com/office/drawing/2014/main" id="{B4D40967-F082-4857-BC2C-12B1C842AC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59398" name="Footer Placeholder 5">
            <a:extLst>
              <a:ext uri="{FF2B5EF4-FFF2-40B4-BE49-F238E27FC236}">
                <a16:creationId xmlns:a16="http://schemas.microsoft.com/office/drawing/2014/main" id="{6D583F5A-B257-4CC1-B07B-FE06FB9CEE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11271" name="Slide Number Placeholder 6">
            <a:extLst>
              <a:ext uri="{FF2B5EF4-FFF2-40B4-BE49-F238E27FC236}">
                <a16:creationId xmlns:a16="http://schemas.microsoft.com/office/drawing/2014/main" id="{91351D5B-0EFF-489A-83EB-06AF012FA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F00121C-CE75-49C4-91EA-20D677009786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594CD3AE-05B0-4338-8955-F2E86D5873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442F14D0-C75F-41C0-A25D-36A841671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Header Placeholder 3">
            <a:extLst>
              <a:ext uri="{FF2B5EF4-FFF2-40B4-BE49-F238E27FC236}">
                <a16:creationId xmlns:a16="http://schemas.microsoft.com/office/drawing/2014/main" id="{A56108FC-2FDF-4263-88FD-6FE7ECCF865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68613" name="Date Placeholder 4">
            <a:extLst>
              <a:ext uri="{FF2B5EF4-FFF2-40B4-BE49-F238E27FC236}">
                <a16:creationId xmlns:a16="http://schemas.microsoft.com/office/drawing/2014/main" id="{0D2ADDCF-B014-4658-8164-4F2B9A3FC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68614" name="Footer Placeholder 5">
            <a:extLst>
              <a:ext uri="{FF2B5EF4-FFF2-40B4-BE49-F238E27FC236}">
                <a16:creationId xmlns:a16="http://schemas.microsoft.com/office/drawing/2014/main" id="{E39240CF-7257-4723-A166-202EF8B241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13319" name="Slide Number Placeholder 6">
            <a:extLst>
              <a:ext uri="{FF2B5EF4-FFF2-40B4-BE49-F238E27FC236}">
                <a16:creationId xmlns:a16="http://schemas.microsoft.com/office/drawing/2014/main" id="{0AD29030-9B9D-4F9E-962B-C061236FA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BC6C3A-C247-48DF-B960-98C776798B8A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24101D5B-E752-442A-B2D7-33B7EADCD9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8EC935D0-241A-424D-AF85-A7DFB4190F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Header Placeholder 3">
            <a:extLst>
              <a:ext uri="{FF2B5EF4-FFF2-40B4-BE49-F238E27FC236}">
                <a16:creationId xmlns:a16="http://schemas.microsoft.com/office/drawing/2014/main" id="{3860673D-5D8E-401F-9430-3AEC68FCF99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68613" name="Date Placeholder 4">
            <a:extLst>
              <a:ext uri="{FF2B5EF4-FFF2-40B4-BE49-F238E27FC236}">
                <a16:creationId xmlns:a16="http://schemas.microsoft.com/office/drawing/2014/main" id="{B86ADF73-5E35-4D7A-8DE0-D122E8E62B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68614" name="Footer Placeholder 5">
            <a:extLst>
              <a:ext uri="{FF2B5EF4-FFF2-40B4-BE49-F238E27FC236}">
                <a16:creationId xmlns:a16="http://schemas.microsoft.com/office/drawing/2014/main" id="{2CA90BA7-A249-42F0-AA54-C8CCB2BEAE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15367" name="Slide Number Placeholder 6">
            <a:extLst>
              <a:ext uri="{FF2B5EF4-FFF2-40B4-BE49-F238E27FC236}">
                <a16:creationId xmlns:a16="http://schemas.microsoft.com/office/drawing/2014/main" id="{E3F8849B-F519-409E-8848-65691F914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F5F40F2-7103-432B-BFEB-AA452F7B78A0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F298AF6-3ED4-42C6-AD44-A4D672E0C4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E592A939-C1A0-4A87-AFC5-4C9E2FBF6F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Header Placeholder 3">
            <a:extLst>
              <a:ext uri="{FF2B5EF4-FFF2-40B4-BE49-F238E27FC236}">
                <a16:creationId xmlns:a16="http://schemas.microsoft.com/office/drawing/2014/main" id="{8C984397-8C02-4510-ABF9-FBC6F95CF9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68613" name="Date Placeholder 4">
            <a:extLst>
              <a:ext uri="{FF2B5EF4-FFF2-40B4-BE49-F238E27FC236}">
                <a16:creationId xmlns:a16="http://schemas.microsoft.com/office/drawing/2014/main" id="{F1292565-8E9A-4A54-957C-7C5C3E86ED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68614" name="Footer Placeholder 5">
            <a:extLst>
              <a:ext uri="{FF2B5EF4-FFF2-40B4-BE49-F238E27FC236}">
                <a16:creationId xmlns:a16="http://schemas.microsoft.com/office/drawing/2014/main" id="{A73E49AF-9B9B-47EC-AD45-88BCA0E0CF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17415" name="Slide Number Placeholder 6">
            <a:extLst>
              <a:ext uri="{FF2B5EF4-FFF2-40B4-BE49-F238E27FC236}">
                <a16:creationId xmlns:a16="http://schemas.microsoft.com/office/drawing/2014/main" id="{EF1195E8-596F-4464-85B9-378348194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1BC5D7-2F4D-48ED-A880-E66FFE82DCB3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75942F4-1061-4EFA-8205-4A098466CE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5C9A49C3-849C-45A9-B49C-525F735D40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0660" name="Header Placeholder 3">
            <a:extLst>
              <a:ext uri="{FF2B5EF4-FFF2-40B4-BE49-F238E27FC236}">
                <a16:creationId xmlns:a16="http://schemas.microsoft.com/office/drawing/2014/main" id="{6CD43B5F-E7A1-427E-BCAF-868B496997C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70661" name="Date Placeholder 4">
            <a:extLst>
              <a:ext uri="{FF2B5EF4-FFF2-40B4-BE49-F238E27FC236}">
                <a16:creationId xmlns:a16="http://schemas.microsoft.com/office/drawing/2014/main" id="{32E0002F-BDDE-41EB-BF74-31E76BABD4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70662" name="Footer Placeholder 5">
            <a:extLst>
              <a:ext uri="{FF2B5EF4-FFF2-40B4-BE49-F238E27FC236}">
                <a16:creationId xmlns:a16="http://schemas.microsoft.com/office/drawing/2014/main" id="{D426C19C-866D-4DAF-828B-1A4D4FE6A8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19463" name="Slide Number Placeholder 6">
            <a:extLst>
              <a:ext uri="{FF2B5EF4-FFF2-40B4-BE49-F238E27FC236}">
                <a16:creationId xmlns:a16="http://schemas.microsoft.com/office/drawing/2014/main" id="{9B232839-ACD9-4BFC-AC54-9E212DE4F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AEA527-BE42-42E0-A145-D5C53F9986D5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83B31DF3-F404-4AB0-AD6F-CC39DBB02D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D2EC5637-6950-41C4-9E37-BF907FED0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3972" name="Header Placeholder 3">
            <a:extLst>
              <a:ext uri="{FF2B5EF4-FFF2-40B4-BE49-F238E27FC236}">
                <a16:creationId xmlns:a16="http://schemas.microsoft.com/office/drawing/2014/main" id="{9595AC0F-1302-40BD-8C52-9B1DDEFC360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83973" name="Date Placeholder 4">
            <a:extLst>
              <a:ext uri="{FF2B5EF4-FFF2-40B4-BE49-F238E27FC236}">
                <a16:creationId xmlns:a16="http://schemas.microsoft.com/office/drawing/2014/main" id="{1A32C442-1E6B-4BAB-99DD-9CC59D73DD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83974" name="Footer Placeholder 5">
            <a:extLst>
              <a:ext uri="{FF2B5EF4-FFF2-40B4-BE49-F238E27FC236}">
                <a16:creationId xmlns:a16="http://schemas.microsoft.com/office/drawing/2014/main" id="{EEA721F5-2833-4550-B656-926A3CEDD5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21511" name="Slide Number Placeholder 6">
            <a:extLst>
              <a:ext uri="{FF2B5EF4-FFF2-40B4-BE49-F238E27FC236}">
                <a16:creationId xmlns:a16="http://schemas.microsoft.com/office/drawing/2014/main" id="{58D4749D-4709-4D82-8122-1B8DD92ED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63952D5-0227-4190-9A03-4AE6695D13A8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E0BC27FA-DB28-4545-9C13-E10856808B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8254E76D-F6EC-42EE-A28E-E96DF50BFA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9876" name="Header Placeholder 3">
            <a:extLst>
              <a:ext uri="{FF2B5EF4-FFF2-40B4-BE49-F238E27FC236}">
                <a16:creationId xmlns:a16="http://schemas.microsoft.com/office/drawing/2014/main" id="{12BF2BAF-DC03-43CC-AF36-DB8AAC80888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EIL/PFG/D Rakesh Kumar </a:t>
            </a:r>
          </a:p>
        </p:txBody>
      </p:sp>
      <p:sp>
        <p:nvSpPr>
          <p:cNvPr id="79877" name="Date Placeholder 4">
            <a:extLst>
              <a:ext uri="{FF2B5EF4-FFF2-40B4-BE49-F238E27FC236}">
                <a16:creationId xmlns:a16="http://schemas.microsoft.com/office/drawing/2014/main" id="{DD4C12D0-ED0E-4C6A-B1C0-8D032CE483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2019-10-17 </a:t>
            </a:r>
          </a:p>
        </p:txBody>
      </p:sp>
      <p:sp>
        <p:nvSpPr>
          <p:cNvPr id="79878" name="Footer Placeholder 5">
            <a:extLst>
              <a:ext uri="{FF2B5EF4-FFF2-40B4-BE49-F238E27FC236}">
                <a16:creationId xmlns:a16="http://schemas.microsoft.com/office/drawing/2014/main" id="{8E022BC1-EC60-436D-AFE9-EA592CDA5E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50000"/>
              </a:spcBef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1200"/>
              <a:t>Occupational Health &amp; Safety Training </a:t>
            </a:r>
          </a:p>
        </p:txBody>
      </p:sp>
      <p:sp>
        <p:nvSpPr>
          <p:cNvPr id="23559" name="Slide Number Placeholder 6">
            <a:extLst>
              <a:ext uri="{FF2B5EF4-FFF2-40B4-BE49-F238E27FC236}">
                <a16:creationId xmlns:a16="http://schemas.microsoft.com/office/drawing/2014/main" id="{6467F7A8-391F-4512-8A04-D506F7DCA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0CB7211-6D82-4D8D-9812-0A1B00CF10D3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Info">
            <a:extLst>
              <a:ext uri="{FF2B5EF4-FFF2-40B4-BE49-F238E27FC236}">
                <a16:creationId xmlns:a16="http://schemas.microsoft.com/office/drawing/2014/main" id="{4E9E41CB-FD61-491E-B733-29034D1E7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14475" y="2540000"/>
            <a:ext cx="1476375" cy="246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200">
                <a:solidFill>
                  <a:srgbClr val="FFFFFF"/>
                </a:solidFill>
                <a:cs typeface="+mn-cs"/>
              </a:rPr>
              <a:t>Slide title</a:t>
            </a:r>
          </a:p>
          <a:p>
            <a:pPr algn="r" eaLnBrk="1" hangingPunct="1">
              <a:defRPr/>
            </a:pPr>
            <a:r>
              <a:rPr lang="en-US" sz="1200">
                <a:solidFill>
                  <a:srgbClr val="FFFFFF"/>
                </a:solidFill>
                <a:cs typeface="+mn-cs"/>
              </a:rPr>
              <a:t>minimum 48 pt</a:t>
            </a: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defRPr/>
            </a:pPr>
            <a:r>
              <a:rPr lang="en-US" sz="1200">
                <a:solidFill>
                  <a:srgbClr val="FFFFFF"/>
                </a:solidFill>
                <a:cs typeface="+mn-cs"/>
              </a:rPr>
              <a:t>Slide subtitle </a:t>
            </a:r>
          </a:p>
          <a:p>
            <a:pPr algn="r" eaLnBrk="1" hangingPunct="1">
              <a:defRPr/>
            </a:pPr>
            <a:r>
              <a:rPr lang="en-US" sz="1200">
                <a:solidFill>
                  <a:srgbClr val="FFFFFF"/>
                </a:solidFill>
                <a:cs typeface="+mn-cs"/>
              </a:rPr>
              <a:t>minimum 30 pt</a:t>
            </a:r>
          </a:p>
          <a:p>
            <a:pPr algn="r" eaLnBrk="1" hangingPunct="1">
              <a:defRPr/>
            </a:pPr>
            <a:endParaRPr lang="en-US" sz="1200">
              <a:solidFill>
                <a:schemeClr val="bg1"/>
              </a:solidFill>
              <a:cs typeface="+mn-cs"/>
            </a:endParaRPr>
          </a:p>
        </p:txBody>
      </p:sp>
      <p:pic>
        <p:nvPicPr>
          <p:cNvPr id="5" name="Logo2011">
            <a:extLst>
              <a:ext uri="{FF2B5EF4-FFF2-40B4-BE49-F238E27FC236}">
                <a16:creationId xmlns:a16="http://schemas.microsoft.com/office/drawing/2014/main" id="{03EB779E-F8C8-4783-A49C-1F33224716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431800"/>
            <a:ext cx="102711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SubTitle_TM"/>
          <p:cNvSpPr>
            <a:spLocks noGrp="1" noChangeArrowheads="1"/>
          </p:cNvSpPr>
          <p:nvPr>
            <p:ph type="subTitle" idx="1"/>
          </p:nvPr>
        </p:nvSpPr>
        <p:spPr>
          <a:xfrm>
            <a:off x="393700" y="4090988"/>
            <a:ext cx="8355013" cy="2016125"/>
          </a:xfrm>
        </p:spPr>
        <p:txBody>
          <a:bodyPr/>
          <a:lstStyle>
            <a:lvl1pPr marL="0" indent="0">
              <a:buFont typeface="Arial" charset="0"/>
              <a:buNone/>
              <a:defRPr sz="3000">
                <a:latin typeface="Ericsson Capital TT" pitchFamily="2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/>
          </p:nvPr>
        </p:nvSpPr>
        <p:spPr>
          <a:xfrm>
            <a:off x="396875" y="2097088"/>
            <a:ext cx="8351838" cy="1463675"/>
          </a:xfrm>
        </p:spPr>
        <p:txBody>
          <a:bodyPr anchor="ctr"/>
          <a:lstStyle>
            <a:lvl1pPr>
              <a:defRPr sz="48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5921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3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1150" y="565150"/>
            <a:ext cx="2087563" cy="5095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700" y="565150"/>
            <a:ext cx="6115050" cy="5095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9060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565150"/>
            <a:ext cx="7826375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6875" y="1376363"/>
            <a:ext cx="8351838" cy="4284662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68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96875" y="1800000"/>
            <a:ext cx="8351839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910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/>
          </p:nvPr>
        </p:nvSpPr>
        <p:spPr>
          <a:xfrm>
            <a:off x="393700" y="1800225"/>
            <a:ext cx="4105275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7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8555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log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7">
            <a:extLst>
              <a:ext uri="{FF2B5EF4-FFF2-40B4-BE49-F238E27FC236}">
                <a16:creationId xmlns:a16="http://schemas.microsoft.com/office/drawing/2014/main" id="{FC2835D8-CE15-4D9C-A1C0-B1FB4E7F9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5" y="2854325"/>
            <a:ext cx="871538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_TM">
            <a:extLst>
              <a:ext uri="{FF2B5EF4-FFF2-40B4-BE49-F238E27FC236}">
                <a16:creationId xmlns:a16="http://schemas.microsoft.com/office/drawing/2014/main" id="{B200748E-0B61-48E1-8B47-504C3025099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03860" y="4153259"/>
            <a:ext cx="4536281" cy="347472"/>
          </a:xfrm>
          <a:prstGeom prst="rect">
            <a:avLst/>
          </a:prstGeom>
        </p:spPr>
        <p:txBody>
          <a:bodyPr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079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47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875" y="1376363"/>
            <a:ext cx="4098925" cy="4284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6363"/>
            <a:ext cx="4100513" cy="4284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56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36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37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019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42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_SM">
            <a:extLst>
              <a:ext uri="{FF2B5EF4-FFF2-40B4-BE49-F238E27FC236}">
                <a16:creationId xmlns:a16="http://schemas.microsoft.com/office/drawing/2014/main" id="{800C98C1-6A49-4209-96D0-6382641EEE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3700" y="565150"/>
            <a:ext cx="782637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7200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style</a:t>
            </a:r>
          </a:p>
        </p:txBody>
      </p:sp>
      <p:sp>
        <p:nvSpPr>
          <p:cNvPr id="1027" name="Content_SM">
            <a:extLst>
              <a:ext uri="{FF2B5EF4-FFF2-40B4-BE49-F238E27FC236}">
                <a16:creationId xmlns:a16="http://schemas.microsoft.com/office/drawing/2014/main" id="{A558936C-3477-436B-92A4-89A76CFD85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376363"/>
            <a:ext cx="8351838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eftInfo">
            <a:extLst>
              <a:ext uri="{FF2B5EF4-FFF2-40B4-BE49-F238E27FC236}">
                <a16:creationId xmlns:a16="http://schemas.microsoft.com/office/drawing/2014/main" id="{C9A1D547-EB7C-4E33-850F-3B39C2539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706563" y="438150"/>
            <a:ext cx="1706563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200">
                <a:solidFill>
                  <a:srgbClr val="FFFFFF"/>
                </a:solidFill>
                <a:cs typeface="+mn-cs"/>
              </a:rPr>
              <a:t>Slide title </a:t>
            </a:r>
          </a:p>
          <a:p>
            <a:pPr algn="r" eaLnBrk="1" hangingPunct="1">
              <a:defRPr/>
            </a:pPr>
            <a:r>
              <a:rPr lang="en-US" sz="1200">
                <a:solidFill>
                  <a:srgbClr val="FFFFFF"/>
                </a:solidFill>
                <a:cs typeface="+mn-cs"/>
              </a:rPr>
              <a:t>minimum 32 pt</a:t>
            </a:r>
          </a:p>
          <a:p>
            <a:pPr algn="r" eaLnBrk="1" hangingPunct="1">
              <a:defRPr/>
            </a:pPr>
            <a:r>
              <a:rPr lang="en-US" sz="1200">
                <a:solidFill>
                  <a:srgbClr val="FFFFFF"/>
                </a:solidFill>
                <a:cs typeface="+mn-cs"/>
              </a:rPr>
              <a:t>(32 pt makes 2 rows</a:t>
            </a: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defRPr/>
            </a:pPr>
            <a:r>
              <a:rPr lang="en-US" sz="1200">
                <a:solidFill>
                  <a:srgbClr val="FFFFFF"/>
                </a:solidFill>
                <a:cs typeface="+mn-cs"/>
              </a:rPr>
              <a:t>Text and bullet level 1</a:t>
            </a:r>
          </a:p>
          <a:p>
            <a:pPr algn="r" eaLnBrk="1" hangingPunct="1">
              <a:defRPr/>
            </a:pPr>
            <a:r>
              <a:rPr lang="en-US" sz="1200">
                <a:solidFill>
                  <a:srgbClr val="FFFFFF"/>
                </a:solidFill>
                <a:cs typeface="+mn-cs"/>
              </a:rPr>
              <a:t> minimum 24 pt</a:t>
            </a: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defRPr/>
            </a:pPr>
            <a:r>
              <a:rPr lang="en-US" sz="1200">
                <a:solidFill>
                  <a:srgbClr val="FFFFFF"/>
                </a:solidFill>
                <a:cs typeface="+mn-cs"/>
              </a:rPr>
              <a:t>Bullets level 2-5</a:t>
            </a:r>
          </a:p>
          <a:p>
            <a:pPr algn="r" eaLnBrk="1" hangingPunct="1">
              <a:defRPr/>
            </a:pPr>
            <a:r>
              <a:rPr lang="en-US" sz="1200">
                <a:solidFill>
                  <a:srgbClr val="FFFFFF"/>
                </a:solidFill>
                <a:cs typeface="+mn-cs"/>
              </a:rPr>
              <a:t>minimum 20 pt</a:t>
            </a:r>
          </a:p>
          <a:p>
            <a:pPr algn="r" eaLnBrk="1" hangingPunct="1">
              <a:defRPr/>
            </a:pPr>
            <a:endParaRPr lang="en-US" sz="1200">
              <a:solidFill>
                <a:srgbClr val="FFFFFF"/>
              </a:solidFill>
              <a:cs typeface="+mn-cs"/>
            </a:endParaRPr>
          </a:p>
          <a:p>
            <a:pPr algn="r" eaLnBrk="1" hangingPunct="1">
              <a:spcBef>
                <a:spcPct val="50000"/>
              </a:spcBef>
              <a:defRPr/>
            </a:pPr>
            <a:endParaRPr lang="en-US" sz="800">
              <a:solidFill>
                <a:srgbClr val="FFFFFF"/>
              </a:solidFill>
              <a:cs typeface="+mn-cs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sv-SE" sz="500">
                <a:solidFill>
                  <a:srgbClr val="9099AE"/>
                </a:solidFill>
                <a:latin typeface="Ericsson Capital TT" pitchFamily="2" charset="0"/>
                <a:cs typeface="+mn-cs"/>
              </a:rPr>
              <a:t>!"#$%&amp;'()*+,-./0123456789:;&lt;=&gt;?@ABCDEFGHIJKLMNOPQRSTUVWXYZ[\]^_`abcdefghijklmnopqrstuvwxyz{|}~¡¢£¤¥¦§¨©ª«¬®¯°±²³´¶·¸¹º»¼½ÀÁÂÃÄÅÆÇÈËÌÍÎÏÐÑÒÓÔÕÖ×ØÙÚÛÜÝÞßàáâãäåæçèéêëìíîïðñòóôõö÷øùúûüýþÿĀāĂăąĆćĊċČĎďĐđĒĖėĘęĚěĞğĠġĢģĪīĮįİıĶķĹĺĻļĽľŁłŃńŅņŇňŌŐőŒœŔŕŖŗŘřŚśŞşŠšŢţŤťŪūŮůŰűŲųŴŵŶŷŸŹźŻżŽžƒȘșˆˇ˘˙˚˛˜˝ẀẁẃẄẅỲỳ–—‘’‚“”„†‡•…‰‹›⁄€™−≤≥ﬁﬂ</a:t>
            </a:r>
            <a:endParaRPr lang="sv-SE" sz="500" i="1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sv-SE" sz="500">
                <a:solidFill>
                  <a:srgbClr val="9099AE"/>
                </a:solidFill>
                <a:latin typeface="Ericsson Capital TT" pitchFamily="2" charset="0"/>
                <a:cs typeface="+mn-cs"/>
              </a:rPr>
              <a:t>ĀĀĂĂĄĄĆĆĊĊČČĎĎĐĐĒĒĖĖĘĘĚĚĞĞĠĠĢĢĪĪĮĮİĶĶĹĹĻĻĽĽŃŃŅŅŇŇŌŌŐŐŔŔŖŖŘŘŚŚŞŞŢŢŤŤŪŪŮŮŰŰŲŲŴŴŶŶŹŹŻŻȘș</a:t>
            </a:r>
            <a:endParaRPr lang="sv-SE" sz="500" i="1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sv-SE" sz="500">
                <a:solidFill>
                  <a:srgbClr val="9099AE"/>
                </a:solidFill>
                <a:latin typeface="Ericsson Capital TT" pitchFamily="2" charset="0"/>
                <a:cs typeface="+mn-cs"/>
              </a:rPr>
              <a:t>ΆΈΉΊΌΎΏΐΑΒΓΕΖΗΘΙΚΛΜΝΞΟΠΡΣΤΥΦΧΨΪΫΆΈΉΊΰαβγδεζηθικλνξορςΣΤΥΦΧΨΩΪΫΌΎΏ</a:t>
            </a:r>
            <a:endParaRPr lang="sv-SE" sz="500" i="1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sv-SE" sz="500">
                <a:solidFill>
                  <a:srgbClr val="9099AE"/>
                </a:solidFill>
                <a:latin typeface="Ericsson Capital TT" pitchFamily="2" charset="0"/>
                <a:cs typeface="+mn-cs"/>
              </a:rPr>
              <a:t>ЁЂЃЄЅІЇЈЉЊЋЌЎЏАБВГДЕЖЗИЙКЛМНОПРСТУФХЦЧШЩЪЫЬЭЮЯАБВГДЕЖЗИЙКЛМНОПРСТУФХЦЧШЩЪЫЬЭЮЯЁЂЃЄЅІЇЈЉЊЋЌЎЏѢѢѲѲѴѴҐҐәǽẀẁẂẃẄẅỲỳ№</a:t>
            </a:r>
            <a:endParaRPr lang="en-US" sz="500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defRPr/>
            </a:pPr>
            <a:endParaRPr lang="en-US" sz="500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algn="r" eaLnBrk="1" hangingPunct="1">
              <a:defRPr/>
            </a:pPr>
            <a:endParaRPr lang="en-US" sz="500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algn="r" eaLnBrk="1" hangingPunct="1">
              <a:defRPr/>
            </a:pPr>
            <a:endParaRPr lang="en-US" sz="800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algn="r" eaLnBrk="1" hangingPunct="1">
              <a:defRPr/>
            </a:pPr>
            <a:endParaRPr lang="en-US" sz="800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algn="r" eaLnBrk="1" hangingPunct="1">
              <a:defRPr/>
            </a:pPr>
            <a:endParaRPr lang="en-US" sz="800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algn="r" eaLnBrk="1" hangingPunct="1">
              <a:defRPr/>
            </a:pPr>
            <a:endParaRPr lang="en-US" sz="800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algn="r" eaLnBrk="1" hangingPunct="1">
              <a:defRPr/>
            </a:pPr>
            <a:endParaRPr lang="en-US" sz="800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algn="r" eaLnBrk="1" hangingPunct="1">
              <a:defRPr/>
            </a:pPr>
            <a:endParaRPr lang="en-US" sz="800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algn="r" eaLnBrk="1" hangingPunct="1">
              <a:defRPr/>
            </a:pPr>
            <a:endParaRPr lang="en-US" sz="800">
              <a:solidFill>
                <a:srgbClr val="9099AE"/>
              </a:solidFill>
              <a:latin typeface="Ericsson Capital TT" pitchFamily="2" charset="0"/>
              <a:cs typeface="+mn-cs"/>
            </a:endParaRPr>
          </a:p>
          <a:p>
            <a:pPr algn="r" eaLnBrk="1" hangingPunct="1">
              <a:defRPr/>
            </a:pPr>
            <a:endParaRPr lang="en-US" sz="1400">
              <a:solidFill>
                <a:schemeClr val="bg1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400">
              <a:solidFill>
                <a:schemeClr val="bg1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400">
              <a:solidFill>
                <a:schemeClr val="bg1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400">
              <a:solidFill>
                <a:schemeClr val="bg1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400">
              <a:solidFill>
                <a:schemeClr val="bg1"/>
              </a:solidFill>
              <a:cs typeface="+mn-cs"/>
            </a:endParaRPr>
          </a:p>
          <a:p>
            <a:pPr algn="r" eaLnBrk="1" hangingPunct="1">
              <a:defRPr/>
            </a:pPr>
            <a:endParaRPr lang="en-US" sz="1400">
              <a:solidFill>
                <a:schemeClr val="bg1"/>
              </a:solidFill>
              <a:cs typeface="+mn-cs"/>
            </a:endParaRPr>
          </a:p>
          <a:p>
            <a:pPr algn="r" eaLnBrk="1" hangingPunct="1">
              <a:defRPr/>
            </a:pPr>
            <a:r>
              <a:rPr lang="en-US" sz="1200">
                <a:solidFill>
                  <a:schemeClr val="bg1"/>
                </a:solidFill>
                <a:cs typeface="+mn-cs"/>
              </a:rPr>
              <a:t>Do not add objects or text in the footer area</a:t>
            </a:r>
          </a:p>
        </p:txBody>
      </p:sp>
      <p:sp>
        <p:nvSpPr>
          <p:cNvPr id="1029" name="Line">
            <a:extLst>
              <a:ext uri="{FF2B5EF4-FFF2-40B4-BE49-F238E27FC236}">
                <a16:creationId xmlns:a16="http://schemas.microsoft.com/office/drawing/2014/main" id="{45F5684D-B1AA-4A74-BCAD-0718016FD8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-792163" y="0"/>
            <a:ext cx="595313" cy="1587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099AE"/>
                </a:solidFill>
                <a:round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2" name="txtfooterCopy">
            <a:extLst>
              <a:ext uri="{FF2B5EF4-FFF2-40B4-BE49-F238E27FC236}">
                <a16:creationId xmlns:a16="http://schemas.microsoft.com/office/drawing/2014/main" id="{F3F9D54F-F071-4E37-A194-652BDE282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524625"/>
            <a:ext cx="739933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72000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800">
                <a:solidFill>
                  <a:srgbClr val="1A1816"/>
                </a:solidFill>
              </a:rPr>
              <a:t>2019-10-17  |    |  Page </a:t>
            </a:r>
            <a:fld id="{C303D7E5-4A9E-49F2-80E6-FF7FE88BC2AB}" type="slidenum">
              <a:rPr lang="en-US" altLang="en-US" sz="800" smtClean="0">
                <a:solidFill>
                  <a:srgbClr val="1A1816"/>
                </a:solidFill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800">
              <a:solidFill>
                <a:srgbClr val="1A1816"/>
              </a:solidFill>
            </a:endParaRPr>
          </a:p>
        </p:txBody>
      </p:sp>
      <p:pic>
        <p:nvPicPr>
          <p:cNvPr id="1031" name="Econ2011">
            <a:extLst>
              <a:ext uri="{FF2B5EF4-FFF2-40B4-BE49-F238E27FC236}">
                <a16:creationId xmlns:a16="http://schemas.microsoft.com/office/drawing/2014/main" id="{C5614293-7CDC-46CC-962C-E51E3110153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360363"/>
            <a:ext cx="444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66" r:id="rId2"/>
    <p:sldLayoutId id="2147484467" r:id="rId3"/>
    <p:sldLayoutId id="2147484468" r:id="rId4"/>
    <p:sldLayoutId id="2147484469" r:id="rId5"/>
    <p:sldLayoutId id="2147484470" r:id="rId6"/>
    <p:sldLayoutId id="2147484471" r:id="rId7"/>
    <p:sldLayoutId id="2147484472" r:id="rId8"/>
    <p:sldLayoutId id="2147484473" r:id="rId9"/>
    <p:sldLayoutId id="2147484474" r:id="rId10"/>
    <p:sldLayoutId id="2147484475" r:id="rId11"/>
    <p:sldLayoutId id="2147484476" r:id="rId12"/>
    <p:sldLayoutId id="2147484477" r:id="rId13"/>
    <p:sldLayoutId id="2147484478" r:id="rId14"/>
    <p:sldLayoutId id="2147484480" r:id="rId1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0"/>
        </a:spcAft>
        <a:buClr>
          <a:srgbClr val="00A9D4"/>
        </a:buClr>
        <a:buFont typeface="Arial" panose="020B0604020202020204" pitchFamily="34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Ericsson Capital TT" panose="02000503000000020004" pitchFamily="2" charset="0"/>
        <a:buChar char="–"/>
        <a:defRPr sz="2000">
          <a:solidFill>
            <a:schemeClr val="tx1"/>
          </a:solidFill>
          <a:latin typeface="+mn-lt"/>
        </a:defRPr>
      </a:lvl2pPr>
      <a:lvl3pPr marL="892175" indent="-179388" algn="l" rtl="0" eaLnBrk="0" fontAlgn="base" hangingPunct="0">
        <a:spcBef>
          <a:spcPct val="20000"/>
        </a:spcBef>
        <a:spcAft>
          <a:spcPct val="0"/>
        </a:spcAft>
        <a:buClr>
          <a:srgbClr val="92CCE5"/>
        </a:buClr>
        <a:buFont typeface="Ericsson Capital TT" panose="02000503000000020004" pitchFamily="2" charset="0"/>
        <a:buChar char="›"/>
        <a:defRPr sz="2000">
          <a:solidFill>
            <a:schemeClr val="tx1"/>
          </a:solidFill>
          <a:latin typeface="+mn-lt"/>
        </a:defRPr>
      </a:lvl3pPr>
      <a:lvl4pPr marL="1252538" indent="-1809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Ericsson Capital TT" panose="02000503000000020004" pitchFamily="2" charset="0"/>
        <a:buChar char="-"/>
        <a:defRPr sz="2000">
          <a:solidFill>
            <a:schemeClr val="tx1"/>
          </a:solidFill>
          <a:latin typeface="+mn-lt"/>
        </a:defRPr>
      </a:lvl4pPr>
      <a:lvl5pPr marL="1614488" indent="-1809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Ericsson Capital TT" panose="02000503000000020004" pitchFamily="2" charset="0"/>
        <a:buChar char="›"/>
        <a:defRPr sz="2000">
          <a:solidFill>
            <a:schemeClr val="tx1"/>
          </a:solidFill>
          <a:latin typeface="+mn-lt"/>
        </a:defRPr>
      </a:lvl5pPr>
      <a:lvl6pPr marL="20716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6pPr>
      <a:lvl7pPr marL="25288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7pPr>
      <a:lvl8pPr marL="29860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8pPr>
      <a:lvl9pPr marL="3443288" indent="-180975" algn="l" rtl="0" fontAlgn="base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125.22.98.132:801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al.ericsson.com/answer/5989/reporting-occupational-and-safety-incident?unit=31646474" TargetMode="External"/><Relationship Id="rId7" Type="http://schemas.openxmlformats.org/officeDocument/2006/relationships/hyperlink" Target="https://www.ericsson.com/en/about-us/sustainability-and-corporate-responsibility/responsible-business/health-and-safet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ericsson.com/en/about-us/sustainability-and-corporate-responsibility/responsible-business/responsible-sourcing/supplier-ohs-requirements/english" TargetMode="External"/><Relationship Id="rId5" Type="http://schemas.openxmlformats.org/officeDocument/2006/relationships/hyperlink" Target="https://www.ericsson.com/en/about-us/sustainability-and-corporate-responsibility/responsible-business/responsible-sourcing/ohs-online-training" TargetMode="External"/><Relationship Id="rId4" Type="http://schemas.openxmlformats.org/officeDocument/2006/relationships/hyperlink" Target="https://play.ericsson.net/media/t/0_1brh9zfk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9">
            <a:extLst>
              <a:ext uri="{FF2B5EF4-FFF2-40B4-BE49-F238E27FC236}">
                <a16:creationId xmlns:a16="http://schemas.microsoft.com/office/drawing/2014/main" id="{D12B9365-3795-4C7E-97D5-C09FF81AC10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752975" y="4498975"/>
            <a:ext cx="4364038" cy="22161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Impact" pitchFamily="34" charset="0"/>
              </a:rPr>
              <a:t>Awareness</a:t>
            </a:r>
            <a:b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Impact" pitchFamily="34" charset="0"/>
              </a:rPr>
            </a:b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Impact" pitchFamily="34" charset="0"/>
              </a:rPr>
              <a:t>Training, Ericsson</a:t>
            </a:r>
          </a:p>
        </p:txBody>
      </p:sp>
      <p:pic>
        <p:nvPicPr>
          <p:cNvPr id="3075" name="Picture 5">
            <a:extLst>
              <a:ext uri="{FF2B5EF4-FFF2-40B4-BE49-F238E27FC236}">
                <a16:creationId xmlns:a16="http://schemas.microsoft.com/office/drawing/2014/main" id="{E3FDCD40-3956-4023-B603-343BE830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" y="2007351"/>
            <a:ext cx="4797025" cy="479702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6">
            <a:extLst>
              <a:ext uri="{FF2B5EF4-FFF2-40B4-BE49-F238E27FC236}">
                <a16:creationId xmlns:a16="http://schemas.microsoft.com/office/drawing/2014/main" id="{4BC08CD9-C655-4646-AC83-5DF0524E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013" y="1439701"/>
            <a:ext cx="4184650" cy="30416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29">
            <a:extLst>
              <a:ext uri="{FF2B5EF4-FFF2-40B4-BE49-F238E27FC236}">
                <a16:creationId xmlns:a16="http://schemas.microsoft.com/office/drawing/2014/main" id="{D8628DA7-47EE-4320-AFA7-126128F0B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38" y="465138"/>
            <a:ext cx="423227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ctr">
            <a:spAutoFit/>
          </a:bodyPr>
          <a:lstStyle>
            <a:lvl1pPr>
              <a:spcBef>
                <a:spcPct val="20000"/>
              </a:spcBef>
              <a:buClr>
                <a:srgbClr val="00A9D4"/>
              </a:buClr>
              <a:buFont typeface="Arial" panose="020B0604020202020204" pitchFamily="34" charset="0"/>
              <a:buChar char="›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2CCE5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800">
                <a:solidFill>
                  <a:srgbClr val="E32119"/>
                </a:solidFill>
                <a:latin typeface="Impact" panose="020B0806030902050204" pitchFamily="34" charset="0"/>
              </a:rPr>
              <a:t>Occupational Health &amp; Safety 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879EFD-9D8A-4023-8C5C-FD96BB71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" y="720725"/>
            <a:ext cx="7494588" cy="471488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sz="3100" b="1" kern="1200" dirty="0">
                <a:solidFill>
                  <a:srgbClr val="000099"/>
                </a:solidFill>
                <a:latin typeface="+mn-lt"/>
              </a:rPr>
            </a:br>
            <a:br>
              <a:rPr lang="en-US" sz="3100" b="1" kern="1200" dirty="0">
                <a:solidFill>
                  <a:srgbClr val="000099"/>
                </a:solidFill>
                <a:latin typeface="+mn-lt"/>
              </a:rPr>
            </a:br>
            <a:r>
              <a:rPr lang="en-US" sz="3100" b="1" kern="1200" dirty="0">
                <a:solidFill>
                  <a:srgbClr val="000099"/>
                </a:solidFill>
                <a:latin typeface="+mn-lt"/>
              </a:rPr>
              <a:t>BMAS OHS Audit for MS Field Services</a:t>
            </a:r>
            <a:br>
              <a:rPr lang="en-US" sz="2400" b="1" dirty="0"/>
            </a:br>
            <a:endParaRPr lang="en-US" sz="2400" dirty="0"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6BD96C-1516-44A2-8D02-FC5F8980270C}"/>
              </a:ext>
            </a:extLst>
          </p:cNvPr>
          <p:cNvSpPr/>
          <p:nvPr/>
        </p:nvSpPr>
        <p:spPr bwMode="auto">
          <a:xfrm>
            <a:off x="111125" y="1054100"/>
            <a:ext cx="8466138" cy="1133475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defRPr/>
            </a:pPr>
            <a:r>
              <a:rPr lang="en-GB" sz="1600" b="1" dirty="0"/>
              <a:t>Each person providing general field services is to be audited at least twice per year</a:t>
            </a:r>
            <a:r>
              <a:rPr lang="en-GB" sz="1400" dirty="0"/>
              <a:t>.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Audits are to be performed by line managers, or team leads.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Audits should take place while observing the activity of the field resource, performing regular job tasks.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Audit results circulation per month.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400" dirty="0"/>
          </a:p>
          <a:p>
            <a:pPr>
              <a:defRPr/>
            </a:pPr>
            <a:endParaRPr lang="en-US" sz="1400" dirty="0"/>
          </a:p>
          <a:p>
            <a:pPr eaLnBrk="1" hangingPunct="1">
              <a:spcBef>
                <a:spcPct val="50000"/>
              </a:spcBef>
              <a:defRPr/>
            </a:pPr>
            <a:endParaRPr lang="en-US" dirty="0">
              <a:latin typeface="Arial" charset="0"/>
            </a:endParaRPr>
          </a:p>
        </p:txBody>
      </p:sp>
      <p:pic>
        <p:nvPicPr>
          <p:cNvPr id="24580" name="Picture 7">
            <a:extLst>
              <a:ext uri="{FF2B5EF4-FFF2-40B4-BE49-F238E27FC236}">
                <a16:creationId xmlns:a16="http://schemas.microsoft.com/office/drawing/2014/main" id="{5D5B98B9-FECF-4E49-A290-BFC3AE37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8" y="2471738"/>
            <a:ext cx="38227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9">
            <a:extLst>
              <a:ext uri="{FF2B5EF4-FFF2-40B4-BE49-F238E27FC236}">
                <a16:creationId xmlns:a16="http://schemas.microsoft.com/office/drawing/2014/main" id="{D7068136-7CA6-4B2E-81E7-8C06CFCFD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2471738"/>
            <a:ext cx="347980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Url: </a:t>
            </a:r>
            <a:r>
              <a:rPr lang="en-US" altLang="en-US" u="sng"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http://125.22.98.132:801/</a:t>
            </a:r>
            <a:endParaRPr lang="en-US" altLang="en-US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altLang="en-US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4582" name="Straight Connector 6">
            <a:extLst>
              <a:ext uri="{FF2B5EF4-FFF2-40B4-BE49-F238E27FC236}">
                <a16:creationId xmlns:a16="http://schemas.microsoft.com/office/drawing/2014/main" id="{E22D9A6E-5684-4BC2-A348-061E1A9073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08050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55CA626-4EFB-4724-96B2-9A2384244C72}"/>
              </a:ext>
            </a:extLst>
          </p:cNvPr>
          <p:cNvSpPr/>
          <p:nvPr/>
        </p:nvSpPr>
        <p:spPr>
          <a:xfrm>
            <a:off x="420688" y="3282950"/>
            <a:ext cx="4572000" cy="29035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Process: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ZTM and its equivalent shall audit FME and its equivalent in their circle.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O&amp;M Head and its equivalent shall audit ZTM and its equivalent in their circle.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Courier New" panose="02070309020205020404" pitchFamily="49" charset="0"/>
              <a:buChar char="o"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Circle Head shall audit O&amp;M Head and its equivalent in their circle.</a:t>
            </a:r>
          </a:p>
        </p:txBody>
      </p:sp>
      <p:sp>
        <p:nvSpPr>
          <p:cNvPr id="24584" name="Rectangle: Rounded Corners 6">
            <a:extLst>
              <a:ext uri="{FF2B5EF4-FFF2-40B4-BE49-F238E27FC236}">
                <a16:creationId xmlns:a16="http://schemas.microsoft.com/office/drawing/2014/main" id="{ACDB4F6A-E05D-4A80-9EC6-AEB703B85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3068638"/>
            <a:ext cx="4732338" cy="3298825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3">
            <a:extLst>
              <a:ext uri="{FF2B5EF4-FFF2-40B4-BE49-F238E27FC236}">
                <a16:creationId xmlns:a16="http://schemas.microsoft.com/office/drawing/2014/main" id="{ED511EF3-8F1C-40E4-AC16-C3E10C673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75" y="479425"/>
            <a:ext cx="7494588" cy="430213"/>
          </a:xfrm>
        </p:spPr>
        <p:txBody>
          <a:bodyPr/>
          <a:lstStyle/>
          <a:p>
            <a:pPr>
              <a:defRPr/>
            </a:pPr>
            <a:r>
              <a:rPr lang="en-US" sz="2800" b="1" kern="1200" dirty="0">
                <a:solidFill>
                  <a:srgbClr val="000099"/>
                </a:solidFill>
                <a:latin typeface="+mn-lt"/>
              </a:rPr>
              <a:t>Video links for full explanations-</a:t>
            </a:r>
          </a:p>
        </p:txBody>
      </p:sp>
      <p:sp>
        <p:nvSpPr>
          <p:cNvPr id="26627" name="Rectangle 1">
            <a:extLst>
              <a:ext uri="{FF2B5EF4-FFF2-40B4-BE49-F238E27FC236}">
                <a16:creationId xmlns:a16="http://schemas.microsoft.com/office/drawing/2014/main" id="{739F2D82-5361-4C47-9638-9CF24B343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" y="1612900"/>
            <a:ext cx="830897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Ericsson Capital TT" panose="02000503000000020004" pitchFamily="2" charset="0"/>
              <a:buAutoNum type="arabicPeriod"/>
            </a:pPr>
            <a:endParaRPr lang="en-US" altLang="en-US" sz="16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buFont typeface="Ericsson Capital TT" panose="02000503000000020004" pitchFamily="2" charset="0"/>
              <a:buAutoNum type="arabicPeriod"/>
            </a:pPr>
            <a:r>
              <a:rPr lang="en-US" altLang="en-US" sz="1600">
                <a:latin typeface="Calibri" panose="020F0502020204030204" pitchFamily="34" charset="0"/>
                <a:cs typeface="Times New Roman" panose="02020603050405020304" pitchFamily="18" charset="0"/>
              </a:rPr>
              <a:t>Incident reporting tool</a:t>
            </a:r>
            <a:r>
              <a:rPr lang="en-US" altLang="en-US" sz="1600" b="1" u="sng">
                <a:solidFill>
                  <a:srgbClr val="0563C1"/>
                </a:solidFill>
                <a:latin typeface="Calibri" panose="020F0502020204030204" pitchFamily="34" charset="0"/>
              </a:rPr>
              <a:t>: </a:t>
            </a:r>
            <a:r>
              <a:rPr lang="en-US" altLang="en-US" sz="1600" b="1" u="sng">
                <a:solidFill>
                  <a:srgbClr val="0563C1"/>
                </a:solidFill>
                <a:latin typeface="Calibri" panose="020F0502020204030204" pitchFamily="34" charset="0"/>
                <a:hlinkClick r:id="rId3"/>
              </a:rPr>
              <a:t>GIRT</a:t>
            </a:r>
            <a:endParaRPr lang="en-US" altLang="en-US" sz="1600" b="1" u="sng">
              <a:solidFill>
                <a:srgbClr val="0563C1"/>
              </a:solidFill>
              <a:latin typeface="Calibri" panose="020F0502020204030204" pitchFamily="34" charset="0"/>
            </a:endParaRPr>
          </a:p>
          <a:p>
            <a:pPr eaLnBrk="1" hangingPunct="1">
              <a:buFont typeface="Ericsson Capital TT" panose="02000503000000020004" pitchFamily="2" charset="0"/>
              <a:buAutoNum type="arabicPeriod"/>
            </a:pPr>
            <a:r>
              <a:rPr lang="en-US" altLang="en-US" sz="1600">
                <a:latin typeface="Calibri" panose="020F0502020204030204" pitchFamily="34" charset="0"/>
                <a:cs typeface="Times New Roman" panose="02020603050405020304" pitchFamily="18" charset="0"/>
              </a:rPr>
              <a:t>Incident handling process </a:t>
            </a:r>
            <a:r>
              <a:rPr lang="en-US" altLang="en-US" sz="1600" b="1" u="sng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https://play.ericsson.net/media/t/0_1brh9zfk</a:t>
            </a:r>
            <a:r>
              <a:rPr lang="en-US" altLang="en-US" sz="1600" b="1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Ericsson Capital TT" panose="02000503000000020004" pitchFamily="2" charset="0"/>
              <a:buAutoNum type="arabicPeriod"/>
            </a:pPr>
            <a:r>
              <a:rPr lang="en-US" altLang="en-US" sz="1600">
                <a:latin typeface="Calibri" panose="020F0502020204030204" pitchFamily="34" charset="0"/>
                <a:cs typeface="Times New Roman" panose="02020603050405020304" pitchFamily="18" charset="0"/>
              </a:rPr>
              <a:t>OHS -ASP Training </a:t>
            </a:r>
            <a:r>
              <a:rPr lang="en-US" altLang="en-US" sz="1600" b="1" u="sng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https://www.ericsson.com/en/about-us/sustainability-and-corporate-responsibility/responsible-business/responsible-sourcing/ohs-online-training</a:t>
            </a:r>
            <a:r>
              <a:rPr lang="en-US" altLang="en-US" sz="1600" b="1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Ericsson Capital TT" panose="02000503000000020004" pitchFamily="2" charset="0"/>
              <a:buAutoNum type="arabicPeriod"/>
            </a:pPr>
            <a:r>
              <a:rPr lang="en-US" altLang="en-US" sz="1600">
                <a:latin typeface="Calibri" panose="020F0502020204030204" pitchFamily="34" charset="0"/>
                <a:cs typeface="Times New Roman" panose="02020603050405020304" pitchFamily="18" charset="0"/>
              </a:rPr>
              <a:t>Supplier’s OHS Requirements </a:t>
            </a:r>
            <a:r>
              <a:rPr lang="en-US" altLang="en-US" sz="1600" b="1" u="sng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https://www.ericsson.com/en/about-us/sustainability-and-corporate-responsibility/responsible-business/responsible-sourcing/supplier-ohs-requirements/english</a:t>
            </a:r>
            <a:r>
              <a:rPr lang="en-US" altLang="en-US" sz="16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buFont typeface="Ericsson Capital TT" panose="02000503000000020004" pitchFamily="2" charset="0"/>
              <a:buAutoNum type="arabicPeriod"/>
            </a:pPr>
            <a:r>
              <a:rPr lang="en-US" altLang="en-US" sz="1600">
                <a:latin typeface="Calibri" panose="020F0502020204030204" pitchFamily="34" charset="0"/>
                <a:cs typeface="Times New Roman" panose="02020603050405020304" pitchFamily="18" charset="0"/>
              </a:rPr>
              <a:t>Zero Tolerance Safety Rules </a:t>
            </a:r>
            <a:r>
              <a:rPr lang="en-US" altLang="en-US" sz="1600" b="1" u="sng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https://www.ericsson.com/en/about-us/sustainability-and-corporate-responsibility/responsible-business/health-and-safety</a:t>
            </a:r>
            <a:r>
              <a:rPr lang="en-US" altLang="en-US" sz="160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en-US" sz="1600"/>
          </a:p>
        </p:txBody>
      </p:sp>
      <p:cxnSp>
        <p:nvCxnSpPr>
          <p:cNvPr id="26628" name="Straight Connector 6">
            <a:extLst>
              <a:ext uri="{FF2B5EF4-FFF2-40B4-BE49-F238E27FC236}">
                <a16:creationId xmlns:a16="http://schemas.microsoft.com/office/drawing/2014/main" id="{A8A0B3C9-3808-40C0-962B-CF2A879647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09638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74" name="Straight Connector 6">
            <a:extLst>
              <a:ext uri="{FF2B5EF4-FFF2-40B4-BE49-F238E27FC236}">
                <a16:creationId xmlns:a16="http://schemas.microsoft.com/office/drawing/2014/main" id="{58D7DAB3-7BD2-4EEC-83D0-937FD36A742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09638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4C5719C3-47AE-4B71-A22A-CA6DDA2A0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468313"/>
            <a:ext cx="7826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PERMIT to Work @ Height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676557-4FA6-421B-8717-FC8EDE65A59E}"/>
              </a:ext>
            </a:extLst>
          </p:cNvPr>
          <p:cNvSpPr/>
          <p:nvPr/>
        </p:nvSpPr>
        <p:spPr>
          <a:xfrm>
            <a:off x="498475" y="992188"/>
            <a:ext cx="8147050" cy="51403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The following procedures shall apply:</a:t>
            </a:r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Permit to Work at height check list implemented in </a:t>
            </a:r>
            <a:r>
              <a:rPr lang="en-GB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FEAT tool Apps</a:t>
            </a: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All FMEs, ZTMs, O&amp;M Heads and CHs are defined in FEAT.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Line manager must ensure that adequate PPE is available on site for the assigned work and it is inspected prior to use. Including for monopole sites.</a:t>
            </a:r>
          </a:p>
          <a:p>
            <a:pPr marL="45720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FME/DT Engineer will raise PTW workorder only if all the points in Section 2 are confirmed. (</a:t>
            </a:r>
            <a:r>
              <a:rPr lang="en-US" sz="1200" i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refer</a:t>
            </a: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 Mandatory checks for PTW approvals in next slide.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FME/DT Engineer shall fill all mandatory PTW checklist in FEAT before starting any work at height activity and submit </a:t>
            </a:r>
            <a:r>
              <a:rPr lang="en-GB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by putting his signature as an authentication for next level approval by ZTM/ NPI Lead.</a:t>
            </a:r>
            <a:endParaRPr lang="en-US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ZTM/ NPI Lead verify all mandatory PTW checklist which are submitted by FME. (</a:t>
            </a:r>
            <a:r>
              <a:rPr lang="en-US" sz="12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 Pics of Rigger with mandatory PPEs/ </a:t>
            </a:r>
            <a:r>
              <a:rPr lang="en-US" sz="12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Work@Height</a:t>
            </a: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 Certificate and Medical fitness Certificate of Rigger etc.)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ZTM/ NPI Lead approving or rejecting the request in FEAT as per the mandatory checks </a:t>
            </a:r>
            <a:r>
              <a:rPr lang="en-GB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by putting his remarks &amp; signature as an authentication.</a:t>
            </a: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i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refer</a:t>
            </a: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 Mandatory checks for PTW approvals in next slide).</a:t>
            </a:r>
          </a:p>
          <a:p>
            <a:pPr marL="45720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FME/DT Engineer shall allow Rigger to climb the height/tower and start working only after receiving PTW approval by ZTM/ NPI Lead in FEAT.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400" dirty="0">
                <a:ea typeface="Times New Roman" panose="02020603050405020304" pitchFamily="18" charset="0"/>
              </a:rPr>
              <a:t>FME/DT Engineer shall ensure that Rigger hooks should be anchored always starting from stairs. There should be one hook always anchored. 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400" dirty="0">
                <a:ea typeface="Times New Roman" panose="02020603050405020304" pitchFamily="18" charset="0"/>
              </a:rPr>
              <a:t>FME/DT Engineer should always vigilant and keep monitoring each activity at site performing by Rigger.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400" dirty="0">
                <a:ea typeface="Times New Roman" panose="02020603050405020304" pitchFamily="18" charset="0"/>
              </a:rPr>
              <a:t>No deviation is allowed in PTW process.</a:t>
            </a:r>
          </a:p>
          <a:p>
            <a:pPr marL="342900" indent="-342900" eaLnBrk="1" hangingPunct="1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sz="1400" dirty="0">
                <a:ea typeface="Times New Roman" panose="02020603050405020304" pitchFamily="18" charset="0"/>
              </a:rPr>
              <a:t>Zero Tolerance to be followed for PTW checks.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22" name="Straight Connector 6">
            <a:extLst>
              <a:ext uri="{FF2B5EF4-FFF2-40B4-BE49-F238E27FC236}">
                <a16:creationId xmlns:a16="http://schemas.microsoft.com/office/drawing/2014/main" id="{51C34543-04B3-48E5-BBE6-EAC81887B7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09638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4C5719C3-47AE-4B71-A22A-CA6DDA2A0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479425"/>
            <a:ext cx="78263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Mandatory checks for PTW approvals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676557-4FA6-421B-8717-FC8EDE65A59E}"/>
              </a:ext>
            </a:extLst>
          </p:cNvPr>
          <p:cNvSpPr/>
          <p:nvPr/>
        </p:nvSpPr>
        <p:spPr>
          <a:xfrm>
            <a:off x="341313" y="1355725"/>
            <a:ext cx="8145462" cy="48942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GB" sz="1600" dirty="0"/>
              <a:t>PTW approval will be done only if following points are 100% confirmed. ZTMs/NPI Leads should reject the PTW and ask for new request if any data is missing/not clear. </a:t>
            </a:r>
            <a:endParaRPr lang="en-US" sz="1600" dirty="0"/>
          </a:p>
          <a:p>
            <a:pPr eaLnBrk="1" hangingPunct="1">
              <a:defRPr/>
            </a:pPr>
            <a:r>
              <a:rPr lang="en-GB" sz="1400" b="1" dirty="0"/>
              <a:t> </a:t>
            </a:r>
            <a:endParaRPr lang="en-US" sz="11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i="1" dirty="0"/>
              <a:t>Before allowing Rigger to start the work, ensure present physical condition of Rigger (no feeling sick, fatigues, sleepiness, tiredness </a:t>
            </a:r>
            <a:r>
              <a:rPr lang="en-US" sz="1400" i="1" dirty="0" err="1"/>
              <a:t>etc</a:t>
            </a:r>
            <a:r>
              <a:rPr lang="en-US" sz="1400" i="1" dirty="0"/>
              <a:t>).</a:t>
            </a:r>
            <a:endParaRPr lang="en-US" sz="14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i="1" dirty="0"/>
              <a:t>Always give verbal messages to Rigger: </a:t>
            </a:r>
            <a:endParaRPr lang="en-US" sz="1400" dirty="0"/>
          </a:p>
          <a:p>
            <a:pPr marL="742950" lvl="1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i="1" dirty="0"/>
              <a:t>Life is important</a:t>
            </a:r>
            <a:endParaRPr lang="en-US" sz="1400" dirty="0"/>
          </a:p>
          <a:p>
            <a:pPr marL="742950" lvl="1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i="1" dirty="0"/>
              <a:t>Safety is your responsibility</a:t>
            </a:r>
            <a:endParaRPr lang="en-US" sz="1400" dirty="0"/>
          </a:p>
          <a:p>
            <a:pPr marL="742950" lvl="1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i="1" dirty="0"/>
              <a:t>Always anchor yourself with tower</a:t>
            </a:r>
            <a:endParaRPr lang="en-US" sz="1400" dirty="0"/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Workorder No. &amp; Site ID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Competent Rigger: FARM and Medical certificates of Rigger must be handy with resource.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Adequate PPEs wore by Rigger (Double Lanyard Full Body Safety Harness, Shoes, Gloves, Helmet </a:t>
            </a:r>
            <a:r>
              <a:rPr lang="en-US" sz="1400" dirty="0" err="1"/>
              <a:t>etc</a:t>
            </a:r>
            <a:r>
              <a:rPr lang="en-US" sz="1400" dirty="0"/>
              <a:t>) 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Picture of Rigger with PPEs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Picture of Drop Zone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No tower/height climbing during Bad weather (rainy/windy), slippery, Honey-bee &amp; Eagle affected sites and after sunset.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Area cordoned off / drop Zone marked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Emergency contact numbers available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Is Lightning storms in the vicinity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Poor visibility -Is there light visibility Okay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sz="1400" dirty="0"/>
              <a:t>A supervisor available to monitor the work at height</a:t>
            </a:r>
            <a:endParaRPr lang="en-US" sz="1800" dirty="0"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70" name="Straight Connector 6">
            <a:extLst>
              <a:ext uri="{FF2B5EF4-FFF2-40B4-BE49-F238E27FC236}">
                <a16:creationId xmlns:a16="http://schemas.microsoft.com/office/drawing/2014/main" id="{D89A1561-A440-4F7C-BD56-25437F7A49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09638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4C5719C3-47AE-4B71-A22A-CA6DDA2A0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479425"/>
            <a:ext cx="78263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Site Safety Inspections (SSI)</a:t>
            </a:r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4866ADE9-51D8-4DE3-A141-F97DB7218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0" y="2351088"/>
            <a:ext cx="4921250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800" b="1" u="sng" dirty="0"/>
          </a:p>
          <a:p>
            <a:r>
              <a:rPr lang="en-US" altLang="en-US" sz="1800" b="1" u="sng" dirty="0"/>
              <a:t>Critical OHS Parameters for SSI audit:-</a:t>
            </a:r>
            <a:endParaRPr lang="en-US" altLang="en-US" b="1" dirty="0"/>
          </a:p>
          <a:p>
            <a:r>
              <a:rPr lang="en-US" altLang="en-US" sz="1800" dirty="0"/>
              <a:t>1. Rigger trained (CBTHR/FARM certified)?</a:t>
            </a:r>
          </a:p>
          <a:p>
            <a:r>
              <a:rPr lang="en-US" altLang="en-US" sz="1800" dirty="0"/>
              <a:t>2. Mandatory PPE ?</a:t>
            </a:r>
          </a:p>
          <a:p>
            <a:r>
              <a:rPr lang="en-US" altLang="en-US" sz="1800" dirty="0"/>
              <a:t>3. Permits to Work @ Height?                              </a:t>
            </a:r>
          </a:p>
          <a:p>
            <a:r>
              <a:rPr lang="en-US" altLang="en-US" sz="1800" dirty="0"/>
              <a:t>4. Safe zone setup properly?</a:t>
            </a:r>
          </a:p>
          <a:p>
            <a:r>
              <a:rPr lang="en-US" altLang="en-US" sz="1800" dirty="0"/>
              <a:t>5. Sufficient barriers and signage?                      </a:t>
            </a:r>
          </a:p>
          <a:p>
            <a:r>
              <a:rPr lang="en-US" altLang="en-US" sz="1800" dirty="0"/>
              <a:t>6. Electrical work lock out procedures in place?</a:t>
            </a:r>
          </a:p>
          <a:p>
            <a:r>
              <a:rPr lang="en-US" altLang="en-US" sz="1800" dirty="0"/>
              <a:t>7. NO Smoking/ Alcohol regulations?                   </a:t>
            </a:r>
          </a:p>
          <a:p>
            <a:r>
              <a:rPr lang="en-US" altLang="en-US" sz="1800" dirty="0"/>
              <a:t>8. Emergency contact numbers?</a:t>
            </a:r>
          </a:p>
          <a:p>
            <a:r>
              <a:rPr lang="en-US" altLang="en-US" sz="1800" dirty="0"/>
              <a:t>9. Control measures on site?                              </a:t>
            </a:r>
          </a:p>
          <a:p>
            <a:r>
              <a:rPr lang="en-US" altLang="en-US" sz="1800" dirty="0"/>
              <a:t>10. ZTSR Awareness?</a:t>
            </a:r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B791AD8C-D7B9-4634-B084-456165F80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1028700"/>
            <a:ext cx="7285037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0006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Purpose of OHS Site Safety Inspection</a:t>
            </a:r>
            <a:r>
              <a:rPr lang="en-US" altLang="en-US">
                <a:solidFill>
                  <a:srgbClr val="00006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To improve safety in performing high risk activities [ i.e. Antenna Rectification/ Installation of Antenna / MW Activity / Optimizations] and to ensure adherence controls to its standards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39DDD6-280B-45D0-B313-17F192038CAF}"/>
              </a:ext>
            </a:extLst>
          </p:cNvPr>
          <p:cNvSpPr/>
          <p:nvPr/>
        </p:nvSpPr>
        <p:spPr>
          <a:xfrm>
            <a:off x="385763" y="2465388"/>
            <a:ext cx="4572000" cy="3230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/>
              <a:t>Process: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ZTM  performing SSI</a:t>
            </a:r>
          </a:p>
          <a:p>
            <a:pPr>
              <a:defRPr/>
            </a:pPr>
            <a:r>
              <a:rPr lang="en-US" dirty="0"/>
              <a:t>   audits of 2 sites   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Domain Leads verifying those</a:t>
            </a:r>
          </a:p>
          <a:p>
            <a:pPr>
              <a:defRPr/>
            </a:pPr>
            <a:r>
              <a:rPr lang="en-US" dirty="0"/>
              <a:t>    sample site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Final Validation by </a:t>
            </a:r>
          </a:p>
          <a:p>
            <a:pPr>
              <a:defRPr/>
            </a:pPr>
            <a:r>
              <a:rPr lang="en-US" dirty="0"/>
              <a:t>   Circle head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/>
              <a:t>Refinement of </a:t>
            </a:r>
          </a:p>
          <a:p>
            <a:pPr>
              <a:defRPr/>
            </a:pPr>
            <a:r>
              <a:rPr lang="en-US" dirty="0"/>
              <a:t>   observation during</a:t>
            </a:r>
          </a:p>
          <a:p>
            <a:pPr>
              <a:defRPr/>
            </a:pPr>
            <a:r>
              <a:rPr lang="en-US" dirty="0"/>
              <a:t>    next visit or PM</a:t>
            </a:r>
          </a:p>
        </p:txBody>
      </p:sp>
      <p:sp>
        <p:nvSpPr>
          <p:cNvPr id="32775" name="Rectangle: Rounded Corners 9">
            <a:extLst>
              <a:ext uri="{FF2B5EF4-FFF2-40B4-BE49-F238E27FC236}">
                <a16:creationId xmlns:a16="http://schemas.microsoft.com/office/drawing/2014/main" id="{86F78749-64FE-44FA-9301-95868AE6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8" y="1028700"/>
            <a:ext cx="7380287" cy="1322388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32776" name="Rectangle: Rounded Corners 11">
            <a:extLst>
              <a:ext uri="{FF2B5EF4-FFF2-40B4-BE49-F238E27FC236}">
                <a16:creationId xmlns:a16="http://schemas.microsoft.com/office/drawing/2014/main" id="{26D20046-5F98-4D01-9240-7B6E1CB7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2443163"/>
            <a:ext cx="3902075" cy="3595687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32777" name="Rectangle: Rounded Corners 12">
            <a:extLst>
              <a:ext uri="{FF2B5EF4-FFF2-40B4-BE49-F238E27FC236}">
                <a16:creationId xmlns:a16="http://schemas.microsoft.com/office/drawing/2014/main" id="{7C512A2C-A235-4DCB-8210-735F1D48D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2419350"/>
            <a:ext cx="4891088" cy="3754438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18" name="Straight Connector 6">
            <a:extLst>
              <a:ext uri="{FF2B5EF4-FFF2-40B4-BE49-F238E27FC236}">
                <a16:creationId xmlns:a16="http://schemas.microsoft.com/office/drawing/2014/main" id="{15E97DDA-34A2-465A-9A09-549BAE3E58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09638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4C5719C3-47AE-4B71-A22A-CA6DDA2A0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479425"/>
            <a:ext cx="78263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4 Wheeler Pre-trip audit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F7E38E6E-35A7-41E5-95F2-3CA1E4664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1028700"/>
            <a:ext cx="7285037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0006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Purpose</a:t>
            </a:r>
            <a:r>
              <a:rPr lang="en-US" altLang="en-US">
                <a:solidFill>
                  <a:srgbClr val="00006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For safety measure and safety awareness on road , user need to submit 4 wheeler pre-trip inspection checklist in FEAR before starting the ride.</a:t>
            </a:r>
          </a:p>
        </p:txBody>
      </p:sp>
      <p:sp>
        <p:nvSpPr>
          <p:cNvPr id="34821" name="Rectangle 8">
            <a:extLst>
              <a:ext uri="{FF2B5EF4-FFF2-40B4-BE49-F238E27FC236}">
                <a16:creationId xmlns:a16="http://schemas.microsoft.com/office/drawing/2014/main" id="{C3072AEB-6BF7-497C-8F1A-A9DD71BC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2465388"/>
            <a:ext cx="3376612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 dirty="0"/>
              <a:t>Process:</a:t>
            </a:r>
          </a:p>
          <a:p>
            <a:endParaRPr lang="en-US" altLang="en-US" sz="2400" b="1" dirty="0"/>
          </a:p>
          <a:p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resources who are moving on 4 wheelers for any field operational activity must submit “4 -wheeler” compliance check sheet in FEAT </a:t>
            </a:r>
            <a:endParaRPr lang="en-US" altLang="en-US" dirty="0"/>
          </a:p>
        </p:txBody>
      </p:sp>
      <p:sp>
        <p:nvSpPr>
          <p:cNvPr id="34822" name="Rectangle: Rounded Corners 9">
            <a:extLst>
              <a:ext uri="{FF2B5EF4-FFF2-40B4-BE49-F238E27FC236}">
                <a16:creationId xmlns:a16="http://schemas.microsoft.com/office/drawing/2014/main" id="{5A1AF654-3B39-478B-9505-1D0EA946D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8" y="1028700"/>
            <a:ext cx="7380287" cy="1322388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34823" name="Rectangle: Rounded Corners 11">
            <a:extLst>
              <a:ext uri="{FF2B5EF4-FFF2-40B4-BE49-F238E27FC236}">
                <a16:creationId xmlns:a16="http://schemas.microsoft.com/office/drawing/2014/main" id="{5793961B-77F1-402D-A178-2E5417FF4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2443163"/>
            <a:ext cx="3902075" cy="292100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34824" name="Rectangle: Rounded Corners 12">
            <a:extLst>
              <a:ext uri="{FF2B5EF4-FFF2-40B4-BE49-F238E27FC236}">
                <a16:creationId xmlns:a16="http://schemas.microsoft.com/office/drawing/2014/main" id="{BDC72A0E-7B91-4686-A0C2-56031CBEF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2419350"/>
            <a:ext cx="4891088" cy="3754438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pic>
        <p:nvPicPr>
          <p:cNvPr id="34825" name="Picture 1">
            <a:extLst>
              <a:ext uri="{FF2B5EF4-FFF2-40B4-BE49-F238E27FC236}">
                <a16:creationId xmlns:a16="http://schemas.microsoft.com/office/drawing/2014/main" id="{3DC6303A-31DF-49AC-A5CF-824B7B77A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2679700"/>
            <a:ext cx="4200525" cy="323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66" name="Straight Connector 6">
            <a:extLst>
              <a:ext uri="{FF2B5EF4-FFF2-40B4-BE49-F238E27FC236}">
                <a16:creationId xmlns:a16="http://schemas.microsoft.com/office/drawing/2014/main" id="{D0D38E22-4602-4A95-B5FE-8F7CB725F5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09638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4C5719C3-47AE-4B71-A22A-CA6DDA2A0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479425"/>
            <a:ext cx="78263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pPr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2 Wheeler Pre-trip audit</a:t>
            </a: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5E15DC1B-117F-475D-852A-CCB6C5243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1028700"/>
            <a:ext cx="7285037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0006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Purpose</a:t>
            </a:r>
            <a:r>
              <a:rPr lang="en-US" altLang="en-US">
                <a:solidFill>
                  <a:srgbClr val="00006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For safety measure and safety awareness on road , user need to submit 2 wheeler pre-trip inspection checklist in FEAR before starting the ride.</a:t>
            </a:r>
          </a:p>
        </p:txBody>
      </p:sp>
      <p:sp>
        <p:nvSpPr>
          <p:cNvPr id="36869" name="Rectangle 8">
            <a:extLst>
              <a:ext uri="{FF2B5EF4-FFF2-40B4-BE49-F238E27FC236}">
                <a16:creationId xmlns:a16="http://schemas.microsoft.com/office/drawing/2014/main" id="{65462D82-890E-46A7-9143-6FE8B014F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2465388"/>
            <a:ext cx="3376612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/>
              <a:t>Process:</a:t>
            </a:r>
          </a:p>
          <a:p>
            <a:endParaRPr lang="en-US" altLang="en-US" sz="2400" b="1"/>
          </a:p>
          <a:p>
            <a:r>
              <a:rPr lang="en-US" alt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resources who are moving on 2 wheelers for any field operational activity must submit “2 -wheeler” compliance check sheet in FEAT </a:t>
            </a:r>
            <a:endParaRPr lang="en-US" altLang="en-US"/>
          </a:p>
        </p:txBody>
      </p:sp>
      <p:sp>
        <p:nvSpPr>
          <p:cNvPr id="36870" name="Rectangle: Rounded Corners 9">
            <a:extLst>
              <a:ext uri="{FF2B5EF4-FFF2-40B4-BE49-F238E27FC236}">
                <a16:creationId xmlns:a16="http://schemas.microsoft.com/office/drawing/2014/main" id="{0BA70CF0-875E-41E1-A488-5CAEC7672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8" y="1028700"/>
            <a:ext cx="7380287" cy="1322388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36871" name="Rectangle: Rounded Corners 11">
            <a:extLst>
              <a:ext uri="{FF2B5EF4-FFF2-40B4-BE49-F238E27FC236}">
                <a16:creationId xmlns:a16="http://schemas.microsoft.com/office/drawing/2014/main" id="{3581003D-DC6E-4EC7-BA95-F419BE94B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2443163"/>
            <a:ext cx="3902075" cy="292100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36872" name="Rectangle: Rounded Corners 12">
            <a:extLst>
              <a:ext uri="{FF2B5EF4-FFF2-40B4-BE49-F238E27FC236}">
                <a16:creationId xmlns:a16="http://schemas.microsoft.com/office/drawing/2014/main" id="{B09748D3-6114-4FE9-81F6-003834403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2419350"/>
            <a:ext cx="4891088" cy="3754438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2000" rIns="72000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pic>
        <p:nvPicPr>
          <p:cNvPr id="36873" name="Picture 2">
            <a:extLst>
              <a:ext uri="{FF2B5EF4-FFF2-40B4-BE49-F238E27FC236}">
                <a16:creationId xmlns:a16="http://schemas.microsoft.com/office/drawing/2014/main" id="{758654E6-8FDC-480F-8DF5-686CCAD88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75" y="2565400"/>
            <a:ext cx="4144963" cy="346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FB0BAE54-E0DF-4A14-9A8D-DFE6EBDF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0488" y="461963"/>
            <a:ext cx="9432926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marL="1762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pitchFamily="34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  <a:defRPr/>
            </a:pPr>
            <a:r>
              <a:rPr lang="en-US" sz="1600" b="1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Do’s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use standard Personal Protective Equipment.</a:t>
            </a:r>
          </a:p>
          <a:p>
            <a:pPr marL="1081088" lvl="4" indent="0" eaLnBrk="1" hangingPunct="1">
              <a:lnSpc>
                <a:spcPct val="90000"/>
              </a:lnSpc>
              <a:buClr>
                <a:srgbClr val="00A9D4"/>
              </a:buClr>
              <a:buFont typeface="Ericsson Capital TT" pitchFamily="2" charset="0"/>
              <a:buNone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 PPE for riggers: Safety Kit (Full body safety harness, Lanyard, Fall Arrestor), Safety helmet, Safety            shoes Safety gloves, Safety glass &amp;  Reflecting jacket etc.</a:t>
            </a:r>
          </a:p>
          <a:p>
            <a:pPr marL="1081088" lvl="4" indent="0" eaLnBrk="1" hangingPunct="1">
              <a:lnSpc>
                <a:spcPct val="90000"/>
              </a:lnSpc>
              <a:buClr>
                <a:srgbClr val="00A9D4"/>
              </a:buClr>
              <a:buFont typeface="Ericsson Capital TT" pitchFamily="2" charset="0"/>
              <a:buNone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 PPE for non-climbing FMEs: Safety helmet, Safety shoes &amp; Reflecting jacket.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Free climbing is not allowed at any time. It is mandatory to use full body safety harness &amp; other means</a:t>
            </a:r>
          </a:p>
          <a:p>
            <a:pPr marL="719138" lvl="3" indent="0" eaLnBrk="1" hangingPunct="1">
              <a:lnSpc>
                <a:spcPct val="90000"/>
              </a:lnSpc>
              <a:buClr>
                <a:srgbClr val="00A9D4"/>
              </a:buClr>
              <a:buFont typeface="Ericsson Capital TT" pitchFamily="2" charset="0"/>
              <a:buNone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of fall protection while working above 2 meters of height.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3Ps contact all time should be maintained without fail while climbing at height.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Adherence of Permit to </a:t>
            </a:r>
            <a:r>
              <a:rPr lang="en-US" sz="1400" dirty="0" err="1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Work@Height</a:t>
            </a: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Allow only Trained/Certified and Medically fit Climbers.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Inspect Tower and around, look for tower earthing before activity.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Get-off the tower immediately, as soon as you hear storms (thunder, lightning).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have an emergency plan, know your location &amp; directions.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Discourage visitors and on-lookers near the tower.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Report any Incident (Near miss, Minor, Major) immediately in GIRT.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 Zero Tolerance Safety Rules to be followed.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 resource must complete OHS mandatory trainings available on ITM/External </a:t>
            </a:r>
            <a:r>
              <a:rPr lang="en-US" sz="1400" dirty="0" err="1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ITM:Occupation</a:t>
            </a: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Health &amp; Safety Induction, Incident Handling, Radio Frequency Exposure (Part 2) &amp; Safe Driving Awareness.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  <a:defRPr/>
            </a:pPr>
            <a:endParaRPr lang="en-US" sz="500" b="1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  <a:defRPr/>
            </a:pPr>
            <a:r>
              <a:rPr lang="en-US" sz="1600" b="1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Don'ts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Never climb a Tower without adequate PPEs. 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Never climb/work on a tower when tired or feeling sick.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Never throw things off the tower- it has fatal consequences.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 not climb tower in bad weather (rainy/windy) and after sunset.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endParaRPr lang="en-US" sz="1400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sz="1600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8915" name="Straight Connector 6">
            <a:extLst>
              <a:ext uri="{FF2B5EF4-FFF2-40B4-BE49-F238E27FC236}">
                <a16:creationId xmlns:a16="http://schemas.microsoft.com/office/drawing/2014/main" id="{558AFC1A-819E-4C6F-9CE7-007BF3FCB8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6375" y="430213"/>
            <a:ext cx="8021638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4C5719C3-47AE-4B71-A22A-CA6DDA2A0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0"/>
            <a:ext cx="78263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pPr eaLnBrk="1" hangingPunct="1"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Climbing At Height Safety</a:t>
            </a:r>
          </a:p>
        </p:txBody>
      </p:sp>
      <p:graphicFrame>
        <p:nvGraphicFramePr>
          <p:cNvPr id="38917" name="Object 1">
            <a:extLst>
              <a:ext uri="{FF2B5EF4-FFF2-40B4-BE49-F238E27FC236}">
                <a16:creationId xmlns:a16="http://schemas.microsoft.com/office/drawing/2014/main" id="{CDF2EB4E-1FB5-43BE-BE71-25177868B4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1750" y="50323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Document" showAsIcon="1" r:id="rId4" imgW="914400" imgH="806450" progId="Word.Document.12">
                  <p:embed/>
                </p:oleObj>
              </mc:Choice>
              <mc:Fallback>
                <p:oleObj name="Document" showAsIcon="1" r:id="rId4" imgW="914400" imgH="806450" progId="Word.Documen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503238"/>
                        <a:ext cx="914400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FB0BAE54-E0DF-4A14-9A8D-DFE6EBDF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1438" y="547688"/>
            <a:ext cx="9144001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marL="1762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pitchFamily="34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  <a:defRPr/>
            </a:pPr>
            <a:r>
              <a:rPr lang="en-US" sz="1600" b="1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Do’s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Before starting first trip every morning FME/ZTM upload Pre-trip inspection checklist in </a:t>
            </a:r>
          </a:p>
          <a:p>
            <a:pPr marL="719138" lvl="3" indent="0" eaLnBrk="1" hangingPunct="1">
              <a:lnSpc>
                <a:spcPct val="90000"/>
              </a:lnSpc>
              <a:buClr>
                <a:srgbClr val="00A9D4"/>
              </a:buClr>
              <a:buFont typeface="Ericsson Capital TT" pitchFamily="2" charset="0"/>
              <a:buNone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FEAT tool.	 	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Must check Permanent valid driving licenses, vehicle and rider insurance, RC, PUC and fully serviced vehicle.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2-wheeler compliance: always use Full Face ISI marked helmet with chin strap, Reflecting Jackets, Safety Shoes and Driving gloves.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4-wheller compliance: all seats belt in good condition, RC &amp; Insurance copy verified, Vehicle must be regularly maintained and roadworthy condition, driver must be trained in 4W defensive driving trainings.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Report any Incident (Near miss, Minor, Major) immediately in GIRT.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have an emergency plan, know your location &amp; directions.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 Zero Tolerance Safety Rules to be followed.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 resource must complete OHS mandatory trainings available on ITM/External ITM: Occupation Health &amp; Safety Induction, Incident Handling, Radio Frequency Exposure (Part 2) &amp; Safe Driving Awareness.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  <a:defRPr/>
            </a:pPr>
            <a:endParaRPr lang="en-US" sz="500" b="1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  <a:defRPr/>
            </a:pPr>
            <a:r>
              <a:rPr lang="en-US" sz="1600" b="1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Don'ts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Never start any trip without risk assessment of vehicle.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Never start any trip without uploading Pre-trip checklist in FEAT tool.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2-wheeler riders: Don’t driving in rain or in adverse weather conditions.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Night travel should be avoided as far as possible, if required to travel during night hours, approval from ZTM, O&amp;M Head or Circle Head should be obtained and emergency contact numbers must be available.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endParaRPr lang="en-US" sz="1400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sz="1600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0963" name="Straight Connector 6">
            <a:extLst>
              <a:ext uri="{FF2B5EF4-FFF2-40B4-BE49-F238E27FC236}">
                <a16:creationId xmlns:a16="http://schemas.microsoft.com/office/drawing/2014/main" id="{4188E043-D8A5-4F8F-B2E2-5A9A8DCDFE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5888" y="458788"/>
            <a:ext cx="8012112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4C5719C3-47AE-4B71-A22A-CA6DDA2A0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" y="22225"/>
            <a:ext cx="78263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pPr eaLnBrk="1" hangingPunct="1"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Driving &amp; Vehicle Safety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FB0BAE54-E0DF-4A14-9A8D-DFE6EBDF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3600"/>
            <a:ext cx="91440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marL="1762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pitchFamily="34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  <a:defRPr/>
            </a:pPr>
            <a:r>
              <a:rPr lang="en-US" sz="1800" b="1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Do’s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Allow only qualified and empierced person for Infra related activity.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use standard Personal Protective Equipment.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Risk assessment to be done before start work on Electrical Panels, UPS, Batteries etc.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 Non of the equipment/ tower is wet before start electrical work. 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Ericsson resource are NOT authorized to work on Govt. electrical lines or Transformers.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Report any Incident (Near miss, Minor, Major) immediately in GIRT.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Always have an emergency plan, know your location &amp; directions.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Discourage visitors and on-lookers while electrical work.</a:t>
            </a:r>
            <a:endParaRPr lang="en-US" sz="1600" b="1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  <a:defRPr/>
            </a:pPr>
            <a:endParaRPr lang="en-US" sz="600" b="1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  <a:defRPr/>
            </a:pPr>
            <a:r>
              <a:rPr lang="en-US" sz="1800" b="1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Don'ts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Never start any electrical work without risk assessment.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Never start any electrical work without adequate PPEs.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 not work in rainy weather.</a:t>
            </a:r>
          </a:p>
          <a:p>
            <a:pPr marL="1062038" lvl="3" indent="-342900" eaLnBrk="1" hangingPunct="1">
              <a:lnSpc>
                <a:spcPct val="90000"/>
              </a:lnSpc>
              <a:buClr>
                <a:srgbClr val="00A9D4"/>
              </a:buClr>
              <a:buFont typeface="Wingdings" panose="05000000000000000000" pitchFamily="2" charset="2"/>
              <a:buChar char="§"/>
              <a:defRPr/>
            </a:pPr>
            <a:endParaRPr lang="en-US" sz="1600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endParaRPr lang="en-US" sz="1800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3011" name="Straight Connector 6">
            <a:extLst>
              <a:ext uri="{FF2B5EF4-FFF2-40B4-BE49-F238E27FC236}">
                <a16:creationId xmlns:a16="http://schemas.microsoft.com/office/drawing/2014/main" id="{8C80AD32-01E1-47B8-A7D1-4F0AB124406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8900" y="819150"/>
            <a:ext cx="808355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4C5719C3-47AE-4B71-A22A-CA6DDA2A0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8" y="287338"/>
            <a:ext cx="78263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pPr eaLnBrk="1" hangingPunct="1"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Electrical Safety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7E2C06EC-5434-4DFD-B171-E69641F633F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79388" y="1030288"/>
            <a:ext cx="4662487" cy="5321300"/>
          </a:xfrm>
        </p:spPr>
        <p:txBody>
          <a:bodyPr lIns="91440" tIns="45720" rIns="91440" bIns="45720"/>
          <a:lstStyle/>
          <a:p>
            <a:pPr marL="0" indent="0" eaLnBrk="1" hangingPunct="1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altLang="en-US" sz="1200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Safety Rules &amp; Guidelines</a:t>
            </a: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Personal Protective Equipment </a:t>
            </a: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Working at Height Safety</a:t>
            </a: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BMAS OHS Audit for MS Field Services</a:t>
            </a:r>
            <a:endParaRPr lang="en-US" altLang="en-US" sz="1200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 Videos: Incident &amp; Accident Reporting</a:t>
            </a:r>
          </a:p>
          <a:p>
            <a:pPr marL="0" indent="0" eaLnBrk="1" hangingPunct="1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altLang="en-US" sz="1200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0" indent="0" eaLnBrk="1" hangingPunct="1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r>
              <a:rPr lang="en-US" altLang="en-US" sz="1200" b="1" u="sng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OHS part in FEAT</a:t>
            </a:r>
          </a:p>
          <a:p>
            <a:pPr marL="0" indent="0" eaLnBrk="1" hangingPunct="1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altLang="en-US" sz="1200" b="1" u="sng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Permit To Work at height (PTW)</a:t>
            </a: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Site Safety Inspections (SSI)</a:t>
            </a: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4 Wheeler Pre-drive audit </a:t>
            </a: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2 Wheeler Pre-drive audit </a:t>
            </a:r>
          </a:p>
          <a:p>
            <a:pPr marL="0" indent="0" eaLnBrk="1" hangingPunct="1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altLang="en-US" sz="1200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0" indent="0" eaLnBrk="1" hangingPunct="1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r>
              <a:rPr lang="en-US" altLang="en-US" sz="1200" b="1" u="sng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DO &amp; DON’T</a:t>
            </a:r>
          </a:p>
          <a:p>
            <a:pPr marL="0" indent="0" eaLnBrk="1" hangingPunct="1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altLang="en-US" sz="1200" b="1" u="sng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Climbing At Height Safety</a:t>
            </a: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Driving &amp; Vehicle Safety</a:t>
            </a:r>
          </a:p>
          <a:p>
            <a:pPr eaLnBrk="1" hangingPunct="1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1200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Electrical Safety</a:t>
            </a:r>
          </a:p>
          <a:p>
            <a:pPr marL="0" indent="0" eaLnBrk="1" hangingPunct="1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None/>
              <a:defRPr/>
            </a:pPr>
            <a:endParaRPr lang="en-US" altLang="en-US" sz="1200" dirty="0">
              <a:solidFill>
                <a:srgbClr val="003399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4099" name="Text Box 4">
            <a:extLst>
              <a:ext uri="{FF2B5EF4-FFF2-40B4-BE49-F238E27FC236}">
                <a16:creationId xmlns:a16="http://schemas.microsoft.com/office/drawing/2014/main" id="{40F9BA0F-94C3-48D6-975A-2576BB75E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06413"/>
            <a:ext cx="71485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rIns="7200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Health &amp; Safety Agenda</a:t>
            </a:r>
          </a:p>
        </p:txBody>
      </p:sp>
      <p:pic>
        <p:nvPicPr>
          <p:cNvPr id="4100" name="Picture 5">
            <a:extLst>
              <a:ext uri="{FF2B5EF4-FFF2-40B4-BE49-F238E27FC236}">
                <a16:creationId xmlns:a16="http://schemas.microsoft.com/office/drawing/2014/main" id="{A64A6DA2-3B40-47A3-9C3C-D0CEE5C6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1628775"/>
            <a:ext cx="4086225" cy="397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197" name="Straight Connector 2">
            <a:extLst>
              <a:ext uri="{FF2B5EF4-FFF2-40B4-BE49-F238E27FC236}">
                <a16:creationId xmlns:a16="http://schemas.microsoft.com/office/drawing/2014/main" id="{4374DFE1-92D0-49F2-82F8-7EC21C3A29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98538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ubtitle 1">
            <a:extLst>
              <a:ext uri="{FF2B5EF4-FFF2-40B4-BE49-F238E27FC236}">
                <a16:creationId xmlns:a16="http://schemas.microsoft.com/office/drawing/2014/main" id="{7FF1982C-8800-45F9-9FC7-07431DA1A1C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03462" y="4194085"/>
            <a:ext cx="4537075" cy="260350"/>
          </a:xfrm>
        </p:spPr>
        <p:txBody>
          <a:bodyPr/>
          <a:lstStyle/>
          <a:p>
            <a:pPr>
              <a:spcBef>
                <a:spcPct val="0"/>
              </a:spcBef>
              <a:buFont typeface="Ericsson Hilda Light" panose="00000400000000000000" pitchFamily="2" charset="0"/>
              <a:buNone/>
            </a:pPr>
            <a:r>
              <a:rPr lang="en-US" altLang="en-US" sz="5400" dirty="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">
            <a:extLst>
              <a:ext uri="{FF2B5EF4-FFF2-40B4-BE49-F238E27FC236}">
                <a16:creationId xmlns:a16="http://schemas.microsoft.com/office/drawing/2014/main" id="{5CB1530D-9BB9-41A1-A736-BFF14806388D}"/>
              </a:ext>
            </a:extLst>
          </p:cNvPr>
          <p:cNvSpPr>
            <a:spLocks/>
          </p:cNvSpPr>
          <p:nvPr/>
        </p:nvSpPr>
        <p:spPr bwMode="auto">
          <a:xfrm>
            <a:off x="141288" y="633413"/>
            <a:ext cx="720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 eaLnBrk="1" hangingPunct="1">
              <a:defRPr/>
            </a:pPr>
            <a:r>
              <a:rPr lang="en-US" sz="2800" b="1" dirty="0">
                <a:solidFill>
                  <a:srgbClr val="C00000"/>
                </a:solidFill>
                <a:latin typeface="+mn-lt"/>
              </a:rPr>
              <a:t>Zero Tolerance Safety Rules</a:t>
            </a:r>
          </a:p>
        </p:txBody>
      </p:sp>
      <p:cxnSp>
        <p:nvCxnSpPr>
          <p:cNvPr id="10243" name="Straight Connector 9">
            <a:extLst>
              <a:ext uri="{FF2B5EF4-FFF2-40B4-BE49-F238E27FC236}">
                <a16:creationId xmlns:a16="http://schemas.microsoft.com/office/drawing/2014/main" id="{1570BA9A-59CF-47DC-8540-1C39615322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1089025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44" name="Picture 13">
            <a:extLst>
              <a:ext uri="{FF2B5EF4-FFF2-40B4-BE49-F238E27FC236}">
                <a16:creationId xmlns:a16="http://schemas.microsoft.com/office/drawing/2014/main" id="{3E84694E-C96D-44B8-854E-EDDE46F5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223963"/>
            <a:ext cx="8902700" cy="526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>
            <a:extLst>
              <a:ext uri="{FF2B5EF4-FFF2-40B4-BE49-F238E27FC236}">
                <a16:creationId xmlns:a16="http://schemas.microsoft.com/office/drawing/2014/main" id="{13E86191-70F1-4D5E-B41F-4BE835A725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7963" y="614363"/>
            <a:ext cx="7826375" cy="430212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Personal Protective Equipment (PPE)</a:t>
            </a:r>
          </a:p>
        </p:txBody>
      </p:sp>
      <p:sp>
        <p:nvSpPr>
          <p:cNvPr id="23557" name="Rectangle 3">
            <a:extLst>
              <a:ext uri="{FF2B5EF4-FFF2-40B4-BE49-F238E27FC236}">
                <a16:creationId xmlns:a16="http://schemas.microsoft.com/office/drawing/2014/main" id="{05A9BD61-3A0D-422F-83AD-034B824946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1925" y="1358900"/>
            <a:ext cx="5670550" cy="26098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Use PPE without fail .. not optional !</a:t>
            </a:r>
          </a:p>
          <a:p>
            <a:pPr marL="0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sz="800" b="1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Vehicular Driving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on height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Climbing a Telecom Tower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Working underneath an Installation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Mechanical/Electrical Repair works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Working on Fiber Route at Road-side…</a:t>
            </a:r>
          </a:p>
          <a:p>
            <a:pPr marL="0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292" name="Straight Connector 5">
            <a:extLst>
              <a:ext uri="{FF2B5EF4-FFF2-40B4-BE49-F238E27FC236}">
                <a16:creationId xmlns:a16="http://schemas.microsoft.com/office/drawing/2014/main" id="{5FD40BC9-0659-4387-85EE-760D068A1C4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1089025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293" name="Picture 2">
            <a:extLst>
              <a:ext uri="{FF2B5EF4-FFF2-40B4-BE49-F238E27FC236}">
                <a16:creationId xmlns:a16="http://schemas.microsoft.com/office/drawing/2014/main" id="{C3176F6B-9D66-4D4B-BDD1-CAF01053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968750"/>
            <a:ext cx="2579688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3">
            <a:extLst>
              <a:ext uri="{FF2B5EF4-FFF2-40B4-BE49-F238E27FC236}">
                <a16:creationId xmlns:a16="http://schemas.microsoft.com/office/drawing/2014/main" id="{89024C53-62AF-44AB-8FB7-ABA175567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1473200"/>
            <a:ext cx="3584575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5" name="TextBox 1">
            <a:extLst>
              <a:ext uri="{FF2B5EF4-FFF2-40B4-BE49-F238E27FC236}">
                <a16:creationId xmlns:a16="http://schemas.microsoft.com/office/drawing/2014/main" id="{4831C300-3CFB-41B8-80A3-F65EC392C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4464050"/>
            <a:ext cx="2341562" cy="1570038"/>
          </a:xfrm>
          <a:prstGeom prst="rect">
            <a:avLst/>
          </a:prstGeom>
          <a:noFill/>
          <a:ln w="28575">
            <a:solidFill>
              <a:srgbClr val="000066"/>
            </a:solidFill>
            <a:prstDash val="lg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A9D4"/>
              </a:buClr>
              <a:buFont typeface="Arial" panose="020B0604020202020204" pitchFamily="34" charset="0"/>
              <a:buChar char="›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2CCE5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rgbClr val="E32119"/>
                </a:solidFill>
                <a:latin typeface="Stencil" panose="040409050D0802020404" pitchFamily="82" charset="0"/>
              </a:rPr>
              <a:t>STANDARD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rgbClr val="E32119"/>
                </a:solidFill>
                <a:latin typeface="Stencil" panose="040409050D0802020404" pitchFamily="82" charset="0"/>
              </a:rPr>
              <a:t>&amp;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rgbClr val="E32119"/>
                </a:solidFill>
                <a:latin typeface="Stencil" panose="040409050D0802020404" pitchFamily="82" charset="0"/>
              </a:rPr>
              <a:t>APPROVED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>
            <a:extLst>
              <a:ext uri="{FF2B5EF4-FFF2-40B4-BE49-F238E27FC236}">
                <a16:creationId xmlns:a16="http://schemas.microsoft.com/office/drawing/2014/main" id="{330649E6-3DB3-4653-A86C-4DC1B3E4DA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3363" y="636588"/>
            <a:ext cx="7826375" cy="430212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Personal Protective Equipment (PPE)</a:t>
            </a:r>
          </a:p>
        </p:txBody>
      </p:sp>
      <p:sp>
        <p:nvSpPr>
          <p:cNvPr id="23557" name="Rectangle 3">
            <a:extLst>
              <a:ext uri="{FF2B5EF4-FFF2-40B4-BE49-F238E27FC236}">
                <a16:creationId xmlns:a16="http://schemas.microsoft.com/office/drawing/2014/main" id="{2E8948F3-284A-44B3-A39C-BDF07E407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358900"/>
            <a:ext cx="6211888" cy="46799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Safety Belts &amp; Harness for Fall Protection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endParaRPr lang="en-US" sz="800" b="1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Only Class-3 type </a:t>
            </a:r>
          </a:p>
          <a:p>
            <a:pPr marL="355600" lvl="1" indent="0" eaLnBrk="1" hangingPunct="1">
              <a:lnSpc>
                <a:spcPct val="90000"/>
              </a:lnSpc>
              <a:buFont typeface="Ericsson Capital TT" panose="02000503000000020004" pitchFamily="2" charset="0"/>
              <a:buNone/>
              <a:defRPr/>
            </a:pPr>
            <a:endParaRPr lang="en-US" sz="105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Lanyards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endParaRPr lang="en-US" sz="80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Fall protection anchor point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Navigation, while 100% tied-off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endParaRPr lang="en-US" sz="110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Carabiners - Reverse connect &amp; Lock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4340" name="Straight Connector 5">
            <a:extLst>
              <a:ext uri="{FF2B5EF4-FFF2-40B4-BE49-F238E27FC236}">
                <a16:creationId xmlns:a16="http://schemas.microsoft.com/office/drawing/2014/main" id="{A154152E-BD49-4574-93AC-8790566770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1089025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341" name="Picture 4">
            <a:extLst>
              <a:ext uri="{FF2B5EF4-FFF2-40B4-BE49-F238E27FC236}">
                <a16:creationId xmlns:a16="http://schemas.microsoft.com/office/drawing/2014/main" id="{7CEDBC55-30B4-4FE9-A560-E85765BF6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1474788"/>
            <a:ext cx="2632075" cy="420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B5FC1D43-E9D3-42A5-995D-B9D896639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4238625"/>
            <a:ext cx="3084512" cy="225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>
            <a:extLst>
              <a:ext uri="{FF2B5EF4-FFF2-40B4-BE49-F238E27FC236}">
                <a16:creationId xmlns:a16="http://schemas.microsoft.com/office/drawing/2014/main" id="{0C8DD175-F5B7-46C9-B76C-58C1A0AC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4341813"/>
            <a:ext cx="223837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>
            <a:extLst>
              <a:ext uri="{FF2B5EF4-FFF2-40B4-BE49-F238E27FC236}">
                <a16:creationId xmlns:a16="http://schemas.microsoft.com/office/drawing/2014/main" id="{9BE604E8-0731-40F5-9306-2882879C2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179513"/>
            <a:ext cx="2251075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Rectangle 2">
            <a:extLst>
              <a:ext uri="{FF2B5EF4-FFF2-40B4-BE49-F238E27FC236}">
                <a16:creationId xmlns:a16="http://schemas.microsoft.com/office/drawing/2014/main" id="{9059DEF5-3316-4896-822D-32169F58B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900" y="619125"/>
            <a:ext cx="7826375" cy="4318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Personal Protective Equipment (PPE)</a:t>
            </a:r>
          </a:p>
        </p:txBody>
      </p:sp>
      <p:sp>
        <p:nvSpPr>
          <p:cNvPr id="23557" name="Rectangle 3">
            <a:extLst>
              <a:ext uri="{FF2B5EF4-FFF2-40B4-BE49-F238E27FC236}">
                <a16:creationId xmlns:a16="http://schemas.microsoft.com/office/drawing/2014/main" id="{8172FA66-5038-460E-A050-763768DF33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270000"/>
            <a:ext cx="5986463" cy="12144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Hard Hats for Head protection</a:t>
            </a:r>
          </a:p>
          <a:p>
            <a:pPr marL="0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sz="300" b="1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Equipped with Chin strap and cradle harness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Made of HDPE, ABS or Polycarbonate </a:t>
            </a:r>
          </a:p>
        </p:txBody>
      </p:sp>
      <p:cxnSp>
        <p:nvCxnSpPr>
          <p:cNvPr id="16389" name="Straight Connector 5">
            <a:extLst>
              <a:ext uri="{FF2B5EF4-FFF2-40B4-BE49-F238E27FC236}">
                <a16:creationId xmlns:a16="http://schemas.microsoft.com/office/drawing/2014/main" id="{1DEDEA7B-82AF-45BB-90D6-EC2EECE4E1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1089025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29E16BDF-1CB6-4E62-A94F-136B360AE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175" y="2619375"/>
            <a:ext cx="495141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marL="1762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pitchFamily="34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b="1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Eye Goggles for Eye protection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  <a:defRPr/>
            </a:pPr>
            <a:endParaRPr lang="en-US" sz="300" b="1" kern="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Equipped with Head band/strap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Dustproof, clear and scratch free 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  <a:defRPr/>
            </a:pPr>
            <a:endParaRPr lang="en-US" kern="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391" name="Picture 7">
            <a:extLst>
              <a:ext uri="{FF2B5EF4-FFF2-40B4-BE49-F238E27FC236}">
                <a16:creationId xmlns:a16="http://schemas.microsoft.com/office/drawing/2014/main" id="{DF6B3BC7-371F-4FE7-A9F9-3D3F4600C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2754313"/>
            <a:ext cx="1571625" cy="104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E21C2ECE-77B9-4EE0-8EA8-B08F1563A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38" y="3698875"/>
            <a:ext cx="2346325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>
            <a:extLst>
              <a:ext uri="{FF2B5EF4-FFF2-40B4-BE49-F238E27FC236}">
                <a16:creationId xmlns:a16="http://schemas.microsoft.com/office/drawing/2014/main" id="{3F078CC7-5578-46CB-8702-EB827E60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5892800"/>
            <a:ext cx="1936750" cy="57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421DC650-2380-4513-A2A4-469DCA826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3968750"/>
            <a:ext cx="5265737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marL="1762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pitchFamily="34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b="1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Hand Gloves for Injury protection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  <a:defRPr/>
            </a:pPr>
            <a:endParaRPr lang="en-US" sz="300" b="1" kern="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Suitable working gloves for right grip</a:t>
            </a:r>
          </a:p>
          <a:p>
            <a:pPr marL="355600" lvl="1" indent="0" eaLnBrk="1" hangingPunct="1">
              <a:lnSpc>
                <a:spcPct val="90000"/>
              </a:lnSpc>
              <a:buFont typeface="Ericsson Capital TT" pitchFamily="2" charset="0"/>
              <a:buNone/>
              <a:defRPr/>
            </a:pPr>
            <a:endParaRPr lang="en-US" sz="1000" kern="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  <a:defRPr/>
            </a:pPr>
            <a:r>
              <a:rPr lang="en-US" sz="1800" b="1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</a:t>
            </a:r>
            <a:r>
              <a:rPr lang="en-US" sz="1800" b="1" u="sng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Hazard </a:t>
            </a:r>
            <a:r>
              <a:rPr lang="en-US" sz="1800" u="sng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sz="1800" b="1" u="sng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Type of Glove </a:t>
            </a:r>
            <a:endParaRPr lang="en-US" sz="1800" u="sng" kern="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  <a:defRPr/>
            </a:pPr>
            <a:endParaRPr lang="en-US" sz="200" u="sng" kern="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1800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Light Duty 		Cotton/ Leather	</a:t>
            </a:r>
          </a:p>
          <a:p>
            <a:pPr lvl="1" eaLnBrk="1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1800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Medium Duty 	Leather Palm</a:t>
            </a:r>
          </a:p>
          <a:p>
            <a:pPr lvl="1" eaLnBrk="1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1800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Heavy Duty 		Cut resisted material </a:t>
            </a:r>
          </a:p>
          <a:p>
            <a:pPr lvl="1" eaLnBrk="1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1800" kern="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Hot Duty 		Insulating Gloves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7B5DF4AA-4D1F-4FB7-BBF7-68C498DEA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6863" y="1214438"/>
            <a:ext cx="6615112" cy="55451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Shoes for Feet protection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sz="80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Leather Boots with non-conductive soles 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Steel-toe protection, sturdy fit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Extra grip for slip protection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Approved quality Shoes</a:t>
            </a:r>
          </a:p>
          <a:p>
            <a:pPr marL="0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Ear Plugs for Ear protection </a:t>
            </a:r>
          </a:p>
          <a:p>
            <a:pPr marL="0" indent="0" eaLnBrk="1" hangingPunct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sz="200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Use Ear Plugs/Sound mufflers</a:t>
            </a:r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Noisy areas</a:t>
            </a:r>
          </a:p>
        </p:txBody>
      </p:sp>
      <p:pic>
        <p:nvPicPr>
          <p:cNvPr id="18435" name="Picture 6" descr="Safety-Shoes">
            <a:extLst>
              <a:ext uri="{FF2B5EF4-FFF2-40B4-BE49-F238E27FC236}">
                <a16:creationId xmlns:a16="http://schemas.microsoft.com/office/drawing/2014/main" id="{076105A0-A4FC-4368-858B-0861B4559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" t="2112" r="2333" b="4445"/>
          <a:stretch>
            <a:fillRect/>
          </a:stretch>
        </p:blipFill>
        <p:spPr bwMode="auto">
          <a:xfrm>
            <a:off x="6640513" y="1179513"/>
            <a:ext cx="2205037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8" descr="wear_ear_muffs">
            <a:extLst>
              <a:ext uri="{FF2B5EF4-FFF2-40B4-BE49-F238E27FC236}">
                <a16:creationId xmlns:a16="http://schemas.microsoft.com/office/drawing/2014/main" id="{C492C788-3388-4486-AC24-1E5A91132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3384550"/>
            <a:ext cx="23812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A441CAEC-C862-48D0-82A9-F18FAA517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4062413"/>
            <a:ext cx="6165850" cy="220186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72000" rIns="72000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Noise Zone 	Day Time 		Night Time</a:t>
            </a:r>
          </a:p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chemeClr val="tx2">
                    <a:lumMod val="90000"/>
                    <a:lumOff val="1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                                   	(06.00-21.00 Hrs.)	(21.00-06.00 Hrs.)</a:t>
            </a:r>
          </a:p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Industrial area 	75dB 		70db</a:t>
            </a:r>
          </a:p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Commercial area 	65db 		55db</a:t>
            </a:r>
          </a:p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Residential area  	55db 		45db</a:t>
            </a:r>
          </a:p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Silence Zone *	50db		40db</a:t>
            </a:r>
          </a:p>
          <a:p>
            <a:pPr>
              <a:spcBef>
                <a:spcPct val="50000"/>
              </a:spcBef>
              <a:defRPr/>
            </a:pPr>
            <a:endParaRPr lang="en-US" sz="200" b="1" dirty="0">
              <a:solidFill>
                <a:schemeClr val="tx2">
                  <a:lumMod val="90000"/>
                  <a:lumOff val="10000"/>
                </a:schemeClr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tx2">
                    <a:lumMod val="90000"/>
                    <a:lumOff val="1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* Up-to 100 meters around Hospitals, Educational and Court premises.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F4E0754-A9E0-426C-A196-5CFABCB37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" y="652463"/>
            <a:ext cx="7826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pPr eaLnBrk="1" hangingPunct="1"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Personal Protective Equipment (PPE)</a:t>
            </a:r>
          </a:p>
        </p:txBody>
      </p:sp>
      <p:cxnSp>
        <p:nvCxnSpPr>
          <p:cNvPr id="18439" name="Straight Connector 6">
            <a:extLst>
              <a:ext uri="{FF2B5EF4-FFF2-40B4-BE49-F238E27FC236}">
                <a16:creationId xmlns:a16="http://schemas.microsoft.com/office/drawing/2014/main" id="{1CF71D05-D022-4399-B7BA-7867F7D12FC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1089025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BB8A65EE-98DD-4138-8244-AC217E580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636588"/>
            <a:ext cx="78263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pPr eaLnBrk="1" hangingPunct="1"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Working at Height Safety</a:t>
            </a:r>
          </a:p>
        </p:txBody>
      </p:sp>
      <p:pic>
        <p:nvPicPr>
          <p:cNvPr id="25605" name="Picture 5">
            <a:extLst>
              <a:ext uri="{FF2B5EF4-FFF2-40B4-BE49-F238E27FC236}">
                <a16:creationId xmlns:a16="http://schemas.microsoft.com/office/drawing/2014/main" id="{C977354C-A382-4401-ABAC-6C3EE6D09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95" y="1223755"/>
            <a:ext cx="3081652" cy="23082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7">
            <a:extLst>
              <a:ext uri="{FF2B5EF4-FFF2-40B4-BE49-F238E27FC236}">
                <a16:creationId xmlns:a16="http://schemas.microsoft.com/office/drawing/2014/main" id="{BBC3E308-215B-4FC5-B431-82F769E3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5" y="2528900"/>
            <a:ext cx="2644150" cy="39734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B33EC75F-69B5-42C7-9F1C-9F3637F86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268413"/>
            <a:ext cx="5535613" cy="13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marL="1762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pitchFamily="34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n-US" b="1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Safe Climbing - Prerequisites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  <a:defRPr/>
            </a:pPr>
            <a:endParaRPr lang="en-US" sz="800" b="1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Trained &amp; Approved Climbers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Sound medical fitness of the Climber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0BFC1FE-C740-4790-A3E4-E7AC48861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963" y="3930650"/>
            <a:ext cx="5964237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marL="1762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pitchFamily="34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n-US" b="1" dirty="0">
                <a:solidFill>
                  <a:srgbClr val="00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Safe Climbing - Requirements</a:t>
            </a:r>
          </a:p>
          <a:p>
            <a:pPr marL="0" indent="0" eaLnBrk="1" hangingPunct="1">
              <a:lnSpc>
                <a:spcPct val="90000"/>
              </a:lnSpc>
              <a:buFont typeface="Arial" pitchFamily="34" charset="0"/>
              <a:buNone/>
              <a:defRPr/>
            </a:pPr>
            <a:endParaRPr lang="en-US" sz="800" b="1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Inspected and approved PPE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Full Body Harness, Anti-slippery shoes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Adequate protective clothing, Hard Helmet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Approved &amp; Inspected lifting devices &amp; tools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Tower must be earthed properly and </a:t>
            </a:r>
          </a:p>
          <a:p>
            <a:pPr marL="355600" lvl="1" indent="0" eaLnBrk="1" hangingPunct="1">
              <a:lnSpc>
                <a:spcPct val="90000"/>
              </a:lnSpc>
              <a:buFont typeface="Ericsson Capital TT" pitchFamily="2" charset="0"/>
              <a:buNone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structurally safe- ensure before climbing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0487" name="Straight Connector 6">
            <a:extLst>
              <a:ext uri="{FF2B5EF4-FFF2-40B4-BE49-F238E27FC236}">
                <a16:creationId xmlns:a16="http://schemas.microsoft.com/office/drawing/2014/main" id="{F471BB34-6926-4EE1-9EA5-B4EBEF4E20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1089025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8680" name="Picture 8" descr="C:\Users\eilrhkr\Desktop\imagesCAIZNT5U.jpg">
            <a:extLst>
              <a:ext uri="{FF2B5EF4-FFF2-40B4-BE49-F238E27FC236}">
                <a16:creationId xmlns:a16="http://schemas.microsoft.com/office/drawing/2014/main" id="{BDEB36A7-C34D-42FC-9309-1F36DBB06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845" y="2483895"/>
            <a:ext cx="2205245" cy="146749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E3F7209D-BE87-4627-AF8C-F8F9B00B1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604838"/>
            <a:ext cx="7826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Capital TT" pitchFamily="2" charset="0"/>
              </a:defRPr>
            </a:lvl9pPr>
          </a:lstStyle>
          <a:p>
            <a:pPr eaLnBrk="1" hangingPunct="1">
              <a:defRPr/>
            </a:pPr>
            <a:r>
              <a:rPr lang="en-US" sz="2800" b="1" dirty="0">
                <a:solidFill>
                  <a:srgbClr val="000099"/>
                </a:solidFill>
                <a:latin typeface="+mn-lt"/>
              </a:rPr>
              <a:t>Safety on Telescopic/Monopoles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5F8A190C-FF4C-4030-B638-25A38D502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" y="1357313"/>
            <a:ext cx="4321175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marL="176213" indent="-176213">
              <a:spcBef>
                <a:spcPct val="20000"/>
              </a:spcBef>
              <a:buClr>
                <a:srgbClr val="00A9D4"/>
              </a:buClr>
              <a:buFont typeface="Arial" panose="020B0604020202020204" pitchFamily="34" charset="0"/>
              <a:buChar char="›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3400" indent="-177800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92175" indent="-179388">
              <a:spcBef>
                <a:spcPct val="20000"/>
              </a:spcBef>
              <a:buClr>
                <a:srgbClr val="92CCE5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52538" indent="-180975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14488" indent="-180975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71688"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28888"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86088"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43288"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003399"/>
                </a:solidFill>
                <a:latin typeface="Arial Unicode MS" pitchFamily="34" charset="-128"/>
                <a:ea typeface="Arial Unicode MS" pitchFamily="34" charset="-128"/>
              </a:rPr>
              <a:t>  Vertical Life-Line (Rope /Steel)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003399"/>
                </a:solidFill>
                <a:latin typeface="Arial Unicode MS" pitchFamily="34" charset="-128"/>
                <a:ea typeface="Arial Unicode MS" pitchFamily="34" charset="-128"/>
              </a:rPr>
              <a:t>  Fall Arrester -  Rope/Cable Grabs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003399"/>
                </a:solidFill>
                <a:latin typeface="Arial Unicode MS" pitchFamily="34" charset="-128"/>
                <a:ea typeface="Arial Unicode MS" pitchFamily="34" charset="-128"/>
              </a:rPr>
              <a:t>  Full Body Harness</a:t>
            </a:r>
          </a:p>
        </p:txBody>
      </p:sp>
      <p:cxnSp>
        <p:nvCxnSpPr>
          <p:cNvPr id="22532" name="Straight Connector 6">
            <a:extLst>
              <a:ext uri="{FF2B5EF4-FFF2-40B4-BE49-F238E27FC236}">
                <a16:creationId xmlns:a16="http://schemas.microsoft.com/office/drawing/2014/main" id="{1299B17C-9D4F-403F-8922-33B3040F11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1089025"/>
            <a:ext cx="9144000" cy="0"/>
          </a:xfrm>
          <a:prstGeom prst="line">
            <a:avLst/>
          </a:prstGeom>
          <a:noFill/>
          <a:ln w="28575" algn="ctr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533" name="Picture 9">
            <a:extLst>
              <a:ext uri="{FF2B5EF4-FFF2-40B4-BE49-F238E27FC236}">
                <a16:creationId xmlns:a16="http://schemas.microsoft.com/office/drawing/2014/main" id="{57BD8080-2783-4490-A836-FA910EFB8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2484438"/>
            <a:ext cx="2668587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12">
            <a:extLst>
              <a:ext uri="{FF2B5EF4-FFF2-40B4-BE49-F238E27FC236}">
                <a16:creationId xmlns:a16="http://schemas.microsoft.com/office/drawing/2014/main" id="{25C539DB-39A6-4575-8A59-504DCD96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270" y="1538288"/>
            <a:ext cx="2082800" cy="48180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Rectangle 3">
            <a:extLst>
              <a:ext uri="{FF2B5EF4-FFF2-40B4-BE49-F238E27FC236}">
                <a16:creationId xmlns:a16="http://schemas.microsoft.com/office/drawing/2014/main" id="{9252B492-B478-4775-98F2-F4007DBC4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2020888"/>
            <a:ext cx="27447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/>
          <a:lstStyle>
            <a:lvl1pPr marL="176213" indent="-176213">
              <a:spcBef>
                <a:spcPct val="20000"/>
              </a:spcBef>
              <a:buClr>
                <a:srgbClr val="00A9D4"/>
              </a:buClr>
              <a:buFont typeface="Arial" panose="020B0604020202020204" pitchFamily="34" charset="0"/>
              <a:buChar char="›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3400" indent="-177800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92175" indent="-179388">
              <a:spcBef>
                <a:spcPct val="20000"/>
              </a:spcBef>
              <a:buClr>
                <a:srgbClr val="92CCE5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52538" indent="-180975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14488" indent="-180975">
              <a:spcBef>
                <a:spcPct val="20000"/>
              </a:spcBef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71688"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28888"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86088"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43288"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anose="02000503000000020004" pitchFamily="2" charset="0"/>
              <a:buChar char="›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000">
                <a:solidFill>
                  <a:srgbClr val="003399"/>
                </a:solidFill>
                <a:latin typeface="Arial Unicode MS" pitchFamily="34" charset="-128"/>
                <a:ea typeface="Arial Unicode MS" pitchFamily="34" charset="-128"/>
              </a:rPr>
              <a:t>Positioning Lanyards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600">
                <a:solidFill>
                  <a:srgbClr val="003399"/>
                </a:solidFill>
                <a:latin typeface="Arial Unicode MS" pitchFamily="34" charset="-128"/>
                <a:ea typeface="Arial Unicode MS" pitchFamily="34" charset="-128"/>
              </a:rPr>
              <a:t>  Self-Retracting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600">
                <a:solidFill>
                  <a:srgbClr val="003399"/>
                </a:solidFill>
                <a:latin typeface="Arial Unicode MS" pitchFamily="34" charset="-128"/>
                <a:ea typeface="Arial Unicode MS" pitchFamily="34" charset="-128"/>
              </a:rPr>
              <a:t>  Shock- absorbing</a:t>
            </a:r>
          </a:p>
        </p:txBody>
      </p:sp>
      <p:pic>
        <p:nvPicPr>
          <p:cNvPr id="29704" name="Picture 15">
            <a:extLst>
              <a:ext uri="{FF2B5EF4-FFF2-40B4-BE49-F238E27FC236}">
                <a16:creationId xmlns:a16="http://schemas.microsoft.com/office/drawing/2014/main" id="{E9821DC0-3706-4046-96AA-2FD43E2A7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1519238"/>
            <a:ext cx="1439862" cy="24050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10">
            <a:extLst>
              <a:ext uri="{FF2B5EF4-FFF2-40B4-BE49-F238E27FC236}">
                <a16:creationId xmlns:a16="http://schemas.microsoft.com/office/drawing/2014/main" id="{3BAE8F95-D9CD-4EC7-A680-F4EAD397E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4464050"/>
            <a:ext cx="887412" cy="193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8" name="Picture 11">
            <a:extLst>
              <a:ext uri="{FF2B5EF4-FFF2-40B4-BE49-F238E27FC236}">
                <a16:creationId xmlns:a16="http://schemas.microsoft.com/office/drawing/2014/main" id="{B65D3D82-4F91-48DE-BB13-5AFB4F49D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0" y="4162425"/>
            <a:ext cx="1931988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9" name="Picture 13">
            <a:extLst>
              <a:ext uri="{FF2B5EF4-FFF2-40B4-BE49-F238E27FC236}">
                <a16:creationId xmlns:a16="http://schemas.microsoft.com/office/drawing/2014/main" id="{4880B00B-D38B-409B-8B15-C91E4CD6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63" y="4149725"/>
            <a:ext cx="9461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0" name="Picture 14">
            <a:extLst>
              <a:ext uri="{FF2B5EF4-FFF2-40B4-BE49-F238E27FC236}">
                <a16:creationId xmlns:a16="http://schemas.microsoft.com/office/drawing/2014/main" id="{53414051-E91C-4C5D-82F8-0EDF264A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2967038"/>
            <a:ext cx="1798637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TitlePage"/>
</p:tagLst>
</file>

<file path=ppt/theme/theme1.xml><?xml version="1.0" encoding="utf-8"?>
<a:theme xmlns:a="http://schemas.openxmlformats.org/drawingml/2006/main" name="Landscape2009">
  <a:themeElements>
    <a:clrScheme name="Landscape2009 1">
      <a:dk1>
        <a:srgbClr val="58585A"/>
      </a:dk1>
      <a:lt1>
        <a:srgbClr val="FFFFFF"/>
      </a:lt1>
      <a:dk2>
        <a:srgbClr val="00285E"/>
      </a:dk2>
      <a:lt2>
        <a:srgbClr val="B1B3B4"/>
      </a:lt2>
      <a:accent1>
        <a:srgbClr val="89BA17"/>
      </a:accent1>
      <a:accent2>
        <a:srgbClr val="F08A00"/>
      </a:accent2>
      <a:accent3>
        <a:srgbClr val="FFFFFF"/>
      </a:accent3>
      <a:accent4>
        <a:srgbClr val="4A4A4C"/>
      </a:accent4>
      <a:accent5>
        <a:srgbClr val="C4D9AB"/>
      </a:accent5>
      <a:accent6>
        <a:srgbClr val="D97D00"/>
      </a:accent6>
      <a:hlink>
        <a:srgbClr val="00A9D4"/>
      </a:hlink>
      <a:folHlink>
        <a:srgbClr val="00625F"/>
      </a:folHlink>
    </a:clrScheme>
    <a:fontScheme name="Landscape2009">
      <a:majorFont>
        <a:latin typeface="Ericsson Capital T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10603</TotalTime>
  <Words>2399</Words>
  <Application>Microsoft Office PowerPoint</Application>
  <PresentationFormat>On-screen Show (4:3)</PresentationFormat>
  <Paragraphs>332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Ericsson Capital TT</vt:lpstr>
      <vt:lpstr>Calibri</vt:lpstr>
      <vt:lpstr>Symbol</vt:lpstr>
      <vt:lpstr>Impact</vt:lpstr>
      <vt:lpstr>Ericsson Hilda Light</vt:lpstr>
      <vt:lpstr>Wingdings</vt:lpstr>
      <vt:lpstr>Arial Unicode MS</vt:lpstr>
      <vt:lpstr>Stencil</vt:lpstr>
      <vt:lpstr>Arial</vt:lpstr>
      <vt:lpstr>Courier New</vt:lpstr>
      <vt:lpstr>Landscape2009</vt:lpstr>
      <vt:lpstr>Document</vt:lpstr>
      <vt:lpstr>Awareness Training, Ericsson</vt:lpstr>
      <vt:lpstr>PowerPoint Presentation</vt:lpstr>
      <vt:lpstr>PowerPoint Presentation</vt:lpstr>
      <vt:lpstr>Personal Protective Equipment (PPE)</vt:lpstr>
      <vt:lpstr>Personal Protective Equipment (PPE)</vt:lpstr>
      <vt:lpstr>Personal Protective Equipment (PPE)</vt:lpstr>
      <vt:lpstr>PowerPoint Presentation</vt:lpstr>
      <vt:lpstr>PowerPoint Presentation</vt:lpstr>
      <vt:lpstr>PowerPoint Presentation</vt:lpstr>
      <vt:lpstr>  BMAS OHS Audit for MS Field Services </vt:lpstr>
      <vt:lpstr>Video links for full explanations-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Occupational Health &amp; Safety Training</dc:title>
  <dc:creator>EIL/PFG/D Rakesh Kumar</dc:creator>
  <cp:keywords/>
  <dc:description>EIL/FSO/PM-19:0014 Uen_x000d_  Rev A</dc:description>
  <cp:lastModifiedBy>Madhav Durge</cp:lastModifiedBy>
  <cp:revision>508</cp:revision>
  <dcterms:created xsi:type="dcterms:W3CDTF">2009-08-18T09:58:28Z</dcterms:created>
  <dcterms:modified xsi:type="dcterms:W3CDTF">2020-11-05T08:48:16Z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Type">
    <vt:lpwstr>Presentation2011</vt:lpwstr>
  </property>
  <property fmtid="{D5CDD505-2E9C-101B-9397-08002B2CF9AE}" pid="3" name="TemplateName">
    <vt:lpwstr>CXC 172 2019/3</vt:lpwstr>
  </property>
  <property fmtid="{D5CDD505-2E9C-101B-9397-08002B2CF9AE}" pid="4" name="TemplateVersion">
    <vt:lpwstr>R1A</vt:lpwstr>
  </property>
  <property fmtid="{D5CDD505-2E9C-101B-9397-08002B2CF9AE}" pid="5" name="EmbeddedFonts">
    <vt:bool>true</vt:bool>
  </property>
  <property fmtid="{D5CDD505-2E9C-101B-9397-08002B2CF9AE}" pid="6" name="FooterType">
    <vt:lpwstr>PresTemp</vt:lpwstr>
  </property>
  <property fmtid="{D5CDD505-2E9C-101B-9397-08002B2CF9AE}" pid="7" name="UsedFont">
    <vt:lpwstr>Ericsson Capital TT</vt:lpwstr>
  </property>
  <property fmtid="{D5CDD505-2E9C-101B-9397-08002B2CF9AE}" pid="8" name="x">
    <vt:lpwstr>1</vt:lpwstr>
  </property>
  <property fmtid="{D5CDD505-2E9C-101B-9397-08002B2CF9AE}" pid="9" name="White">
    <vt:bool>true</vt:bool>
  </property>
  <property fmtid="{D5CDD505-2E9C-101B-9397-08002B2CF9AE}" pid="10" name="chkMetaData">
    <vt:bool>false</vt:bool>
  </property>
  <property fmtid="{D5CDD505-2E9C-101B-9397-08002B2CF9AE}" pid="11" name="chkTaglines">
    <vt:bool>false</vt:bool>
  </property>
  <property fmtid="{D5CDD505-2E9C-101B-9397-08002B2CF9AE}" pid="12" name="SecurityClass">
    <vt:lpwstr>Ericsson Internal</vt:lpwstr>
  </property>
  <property fmtid="{D5CDD505-2E9C-101B-9397-08002B2CF9AE}" pid="13" name="txtConfLabel">
    <vt:lpwstr>Ericsson Internal</vt:lpwstr>
  </property>
  <property fmtid="{D5CDD505-2E9C-101B-9397-08002B2CF9AE}" pid="14" name="optUseConfClass">
    <vt:bool>true</vt:bool>
  </property>
  <property fmtid="{D5CDD505-2E9C-101B-9397-08002B2CF9AE}" pid="15" name="optUseConfLabel">
    <vt:bool>false</vt:bool>
  </property>
  <property fmtid="{D5CDD505-2E9C-101B-9397-08002B2CF9AE}" pid="16" name="optFooterCVLDocNo">
    <vt:bool>false</vt:bool>
  </property>
  <property fmtid="{D5CDD505-2E9C-101B-9397-08002B2CF9AE}" pid="17" name="optFooterCVLCopyright">
    <vt:bool>false</vt:bool>
  </property>
  <property fmtid="{D5CDD505-2E9C-101B-9397-08002B2CF9AE}" pid="18" name="optEnterText1">
    <vt:bool>true</vt:bool>
  </property>
  <property fmtid="{D5CDD505-2E9C-101B-9397-08002B2CF9AE}" pid="19" name="optFooterCVLConfLabel">
    <vt:bool>true</vt:bool>
  </property>
  <property fmtid="{D5CDD505-2E9C-101B-9397-08002B2CF9AE}" pid="20" name="optEnterText2">
    <vt:bool>false</vt:bool>
  </property>
  <property fmtid="{D5CDD505-2E9C-101B-9397-08002B2CF9AE}" pid="21" name="optFooterCVLTitle">
    <vt:bool>false</vt:bool>
  </property>
  <property fmtid="{D5CDD505-2E9C-101B-9397-08002B2CF9AE}" pid="22" name="optFooterCVLPrep">
    <vt:bool>true</vt:bool>
  </property>
  <property fmtid="{D5CDD505-2E9C-101B-9397-08002B2CF9AE}" pid="23" name="optEnterText3">
    <vt:bool>false</vt:bool>
  </property>
  <property fmtid="{D5CDD505-2E9C-101B-9397-08002B2CF9AE}" pid="24" name="optFooterCVLDate">
    <vt:bool>true</vt:bool>
  </property>
  <property fmtid="{D5CDD505-2E9C-101B-9397-08002B2CF9AE}" pid="25" name="optEnterText4">
    <vt:bool>false</vt:bool>
  </property>
  <property fmtid="{D5CDD505-2E9C-101B-9397-08002B2CF9AE}" pid="26" name="LeftFooterField">
    <vt:lpwstr>Occupational Health &amp; Safety Training</vt:lpwstr>
  </property>
  <property fmtid="{D5CDD505-2E9C-101B-9397-08002B2CF9AE}" pid="27" name="MiddleFooterField">
    <vt:lpwstr>Ericsson Internal</vt:lpwstr>
  </property>
  <property fmtid="{D5CDD505-2E9C-101B-9397-08002B2CF9AE}" pid="28" name="RightFooterField">
    <vt:lpwstr>EIL/PFG/D Rakesh Kumar</vt:lpwstr>
  </property>
  <property fmtid="{D5CDD505-2E9C-101B-9397-08002B2CF9AE}" pid="29" name="RightFooterField2">
    <vt:lpwstr>2019-10-17</vt:lpwstr>
  </property>
  <property fmtid="{D5CDD505-2E9C-101B-9397-08002B2CF9AE}" pid="30" name="TotalNumb">
    <vt:bool>false</vt:bool>
  </property>
  <property fmtid="{D5CDD505-2E9C-101B-9397-08002B2CF9AE}" pid="31" name="Pages">
    <vt:bool>true</vt:bool>
  </property>
  <property fmtid="{D5CDD505-2E9C-101B-9397-08002B2CF9AE}" pid="32" name="DocumentType2">
    <vt:lpwstr>Presentation2011</vt:lpwstr>
  </property>
  <property fmtid="{D5CDD505-2E9C-101B-9397-08002B2CF9AE}" pid="33" name="TemplateName2">
    <vt:lpwstr>CXC 172 2019/3</vt:lpwstr>
  </property>
  <property fmtid="{D5CDD505-2E9C-101B-9397-08002B2CF9AE}" pid="34" name="TemplateVersion2">
    <vt:lpwstr>R1A</vt:lpwstr>
  </property>
  <property fmtid="{D5CDD505-2E9C-101B-9397-08002B2CF9AE}" pid="35" name="PackageNo">
    <vt:lpwstr>LXA 119 603</vt:lpwstr>
  </property>
  <property fmtid="{D5CDD505-2E9C-101B-9397-08002B2CF9AE}" pid="36" name="PackageVersion">
    <vt:lpwstr>R6B</vt:lpwstr>
  </property>
  <property fmtid="{D5CDD505-2E9C-101B-9397-08002B2CF9AE}" pid="37" name="Prepared">
    <vt:lpwstr>EIL/PFG/D Rakesh Kumar</vt:lpwstr>
  </property>
  <property fmtid="{D5CDD505-2E9C-101B-9397-08002B2CF9AE}" pid="38" name="ApprovedBy">
    <vt:lpwstr/>
  </property>
  <property fmtid="{D5CDD505-2E9C-101B-9397-08002B2CF9AE}" pid="39" name="DocNo">
    <vt:lpwstr>EIL/FSO/PM-19:0014 Uen</vt:lpwstr>
  </property>
  <property fmtid="{D5CDD505-2E9C-101B-9397-08002B2CF9AE}" pid="40" name="Checked">
    <vt:lpwstr/>
  </property>
  <property fmtid="{D5CDD505-2E9C-101B-9397-08002B2CF9AE}" pid="41" name="Revision">
    <vt:lpwstr>A</vt:lpwstr>
  </property>
  <property fmtid="{D5CDD505-2E9C-101B-9397-08002B2CF9AE}" pid="42" name="DocName">
    <vt:lpwstr>FSO OH&amp;S SOLUTION</vt:lpwstr>
  </property>
  <property fmtid="{D5CDD505-2E9C-101B-9397-08002B2CF9AE}" pid="43" name="Title">
    <vt:lpwstr>Occupational Health &amp; Safety Training</vt:lpwstr>
  </property>
  <property fmtid="{D5CDD505-2E9C-101B-9397-08002B2CF9AE}" pid="44" name="Date">
    <vt:lpwstr>2019-10-17</vt:lpwstr>
  </property>
  <property fmtid="{D5CDD505-2E9C-101B-9397-08002B2CF9AE}" pid="45" name="Reference">
    <vt:lpwstr/>
  </property>
  <property fmtid="{D5CDD505-2E9C-101B-9397-08002B2CF9AE}" pid="46" name="Keyword">
    <vt:lpwstr/>
  </property>
  <property fmtid="{D5CDD505-2E9C-101B-9397-08002B2CF9AE}" pid="47" name="UpdateProcess">
    <vt:lpwstr>End</vt:lpwstr>
  </property>
  <property fmtid="{D5CDD505-2E9C-101B-9397-08002B2CF9AE}" pid="48" name="chkShowAll">
    <vt:bool>false</vt:bool>
  </property>
  <property fmtid="{D5CDD505-2E9C-101B-9397-08002B2CF9AE}" pid="49" name="chkOnlyTitle">
    <vt:bool>false</vt:bool>
  </property>
  <property fmtid="{D5CDD505-2E9C-101B-9397-08002B2CF9AE}" pid="50" name="chkPrep">
    <vt:bool>false</vt:bool>
  </property>
  <property fmtid="{D5CDD505-2E9C-101B-9397-08002B2CF9AE}" pid="51" name="chkAppr">
    <vt:bool>false</vt:bool>
  </property>
  <property fmtid="{D5CDD505-2E9C-101B-9397-08002B2CF9AE}" pid="52" name="chkDocNo">
    <vt:bool>false</vt:bool>
  </property>
  <property fmtid="{D5CDD505-2E9C-101B-9397-08002B2CF9AE}" pid="53" name="chkRev">
    <vt:bool>false</vt:bool>
  </property>
  <property fmtid="{D5CDD505-2E9C-101B-9397-08002B2CF9AE}" pid="54" name="chkTitle">
    <vt:bool>false</vt:bool>
  </property>
  <property fmtid="{D5CDD505-2E9C-101B-9397-08002B2CF9AE}" pid="55" name="chkConf">
    <vt:bool>false</vt:bool>
  </property>
  <property fmtid="{D5CDD505-2E9C-101B-9397-08002B2CF9AE}" pid="56" name="BCategory">
    <vt:lpwstr/>
  </property>
  <property fmtid="{D5CDD505-2E9C-101B-9397-08002B2CF9AE}" pid="57" name="BSubject">
    <vt:lpwstr/>
  </property>
  <property fmtid="{D5CDD505-2E9C-101B-9397-08002B2CF9AE}" pid="58" name="DocType">
    <vt:lpwstr/>
  </property>
  <property fmtid="{D5CDD505-2E9C-101B-9397-08002B2CF9AE}" pid="59" name="ExtConf">
    <vt:lpwstr/>
  </property>
  <property fmtid="{D5CDD505-2E9C-101B-9397-08002B2CF9AE}" pid="60" name="chkDate">
    <vt:bool>true</vt:bool>
  </property>
  <property fmtid="{D5CDD505-2E9C-101B-9397-08002B2CF9AE}" pid="61" name="chkExtConf">
    <vt:bool>false</vt:bool>
  </property>
</Properties>
</file>